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35"/>
  </p:notesMasterIdLst>
  <p:sldIdLst>
    <p:sldId id="457" r:id="rId5"/>
    <p:sldId id="399" r:id="rId6"/>
    <p:sldId id="403" r:id="rId7"/>
    <p:sldId id="340" r:id="rId8"/>
    <p:sldId id="257" r:id="rId9"/>
    <p:sldId id="479" r:id="rId10"/>
    <p:sldId id="344" r:id="rId11"/>
    <p:sldId id="480" r:id="rId12"/>
    <p:sldId id="357" r:id="rId13"/>
    <p:sldId id="358" r:id="rId14"/>
    <p:sldId id="364" r:id="rId15"/>
    <p:sldId id="365" r:id="rId16"/>
    <p:sldId id="366" r:id="rId17"/>
    <p:sldId id="359" r:id="rId18"/>
    <p:sldId id="368" r:id="rId19"/>
    <p:sldId id="369" r:id="rId20"/>
    <p:sldId id="372" r:id="rId21"/>
    <p:sldId id="370" r:id="rId22"/>
    <p:sldId id="332" r:id="rId23"/>
    <p:sldId id="375" r:id="rId24"/>
    <p:sldId id="402" r:id="rId25"/>
    <p:sldId id="373" r:id="rId26"/>
    <p:sldId id="374" r:id="rId27"/>
    <p:sldId id="390" r:id="rId28"/>
    <p:sldId id="391" r:id="rId29"/>
    <p:sldId id="385" r:id="rId30"/>
    <p:sldId id="400" r:id="rId31"/>
    <p:sldId id="395" r:id="rId32"/>
    <p:sldId id="396" r:id="rId33"/>
    <p:sldId id="388" r:id="rId3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FF33CC"/>
    <a:srgbClr val="FF3399"/>
    <a:srgbClr val="0000FF"/>
    <a:srgbClr val="3D0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9" autoAdjust="0"/>
    <p:restoredTop sz="90185" autoAdjust="0"/>
  </p:normalViewPr>
  <p:slideViewPr>
    <p:cSldViewPr>
      <p:cViewPr varScale="1">
        <p:scale>
          <a:sx n="83" d="100"/>
          <a:sy n="83" d="100"/>
        </p:scale>
        <p:origin x="1387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472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29.xml"/><Relationship Id="rId2" Type="http://schemas.openxmlformats.org/officeDocument/2006/relationships/slide" Target="slides/slide28.xml"/><Relationship Id="rId1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5" tIns="46587" rIns="93175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75" tIns="46587" rIns="93175" bIns="46587" rtlCol="0"/>
          <a:lstStyle>
            <a:lvl1pPr algn="r">
              <a:defRPr sz="1200"/>
            </a:lvl1pPr>
          </a:lstStyle>
          <a:p>
            <a:fld id="{184D8099-85B5-4D09-89E4-C1BD6E312A25}" type="datetimeFigureOut">
              <a:rPr lang="en-US" smtClean="0"/>
              <a:pPr/>
              <a:t>8/28/2022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7" rIns="93175" bIns="4658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75" tIns="46587" rIns="93175" bIns="4658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5" tIns="46587" rIns="93175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3175" tIns="46587" rIns="93175" bIns="46587" rtlCol="0" anchor="b"/>
          <a:lstStyle>
            <a:lvl1pPr algn="r">
              <a:defRPr sz="1200"/>
            </a:lvl1pPr>
          </a:lstStyle>
          <a:p>
            <a:fld id="{D5A452CD-A9EB-4EB7-B178-6C78E5D7F0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04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1180-5010-4C28-831B-11DA910119EC}" type="datetimeFigureOut">
              <a:rPr lang="en-US" smtClean="0"/>
              <a:pPr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B1FE-BFFF-4162-96A9-47AC7DF87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1180-5010-4C28-831B-11DA910119EC}" type="datetimeFigureOut">
              <a:rPr lang="en-US" smtClean="0"/>
              <a:pPr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B1FE-BFFF-4162-96A9-47AC7DF87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1180-5010-4C28-831B-11DA910119EC}" type="datetimeFigureOut">
              <a:rPr lang="en-US" smtClean="0"/>
              <a:pPr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B1FE-BFFF-4162-96A9-47AC7DF87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198FA04-5D61-4545-B42B-65E9D8883465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034294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A95BBC3-718B-4935-8749-E50A3083EFD9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2442590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2F830BD-F6A7-4D82-8D24-9703E0BBF044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91492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A9E706B-B3D4-4025-B259-EB61B347E55F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887265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F728756-0437-41FC-9DCA-B06BB482D23D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205000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DD9EB62-0371-4A06-9384-DA4ADC6E71E1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5631062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51E4E66-3ED4-43F1-B393-CE41054014B2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742716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8439DA9-A6CE-4378-A4C8-056428406766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322731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1180-5010-4C28-831B-11DA910119EC}" type="datetimeFigureOut">
              <a:rPr lang="en-US" smtClean="0"/>
              <a:pPr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B1FE-BFFF-4162-96A9-47AC7DF87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D67A362-21AD-4F80-BFBD-BA0C3BC650C1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6289913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FBEF274-7BED-4143-ADD1-C63380350234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515810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128BE64-0B98-40A7-9187-F922F97A5C1C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721531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ED1DA-5BBD-488F-B996-0339D686E221}" type="datetime1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28/08/2022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altLang="en-US">
                <a:solidFill>
                  <a:prstClr val="white">
                    <a:tint val="75000"/>
                  </a:prstClr>
                </a:solidFill>
              </a:rPr>
              <a:t>UBC 104 Embedded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C5FF3-E765-43ED-979E-44D4D65A9FA8}" type="slidenum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6197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1EBF3-C253-4874-806F-A92A9E139ED3}" type="datetime1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28/08/2022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altLang="en-US">
                <a:solidFill>
                  <a:prstClr val="white">
                    <a:tint val="75000"/>
                  </a:prstClr>
                </a:solidFill>
              </a:rPr>
              <a:t>UBC 104 Embedded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C01C-295F-4EF3-97D4-FED5EA0DEA79}" type="slidenum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3020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37ED-A5EA-4C12-9F4F-1CA5B8E5B958}" type="datetime1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28/08/2022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altLang="en-US">
                <a:solidFill>
                  <a:prstClr val="white">
                    <a:tint val="75000"/>
                  </a:prstClr>
                </a:solidFill>
              </a:rPr>
              <a:t>UBC 104 Embedded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F564B-ABAC-4ABD-9DEE-AEA54037BDD6}" type="slidenum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2639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E714-83D8-4778-A652-175A5A46C18A}" type="datetime1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28/08/2022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altLang="en-US">
                <a:solidFill>
                  <a:prstClr val="white">
                    <a:tint val="75000"/>
                  </a:prstClr>
                </a:solidFill>
              </a:rPr>
              <a:t>UBC 104 Embedded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2D5EA-EF5B-4BE9-8C0D-352D39127B3E}" type="slidenum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3637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A40D-C6E5-43D6-80F4-295D15A19475}" type="datetime1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28/08/2022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altLang="en-US">
                <a:solidFill>
                  <a:prstClr val="white">
                    <a:tint val="75000"/>
                  </a:prstClr>
                </a:solidFill>
              </a:rPr>
              <a:t>UBC 104 Embedded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2D6C-2440-4626-BE0B-0B6C5CC436FF}" type="slidenum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1784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2C93-457C-4EAC-949E-BB03D220509B}" type="datetime1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28/08/2022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altLang="en-US">
                <a:solidFill>
                  <a:prstClr val="white">
                    <a:tint val="75000"/>
                  </a:prstClr>
                </a:solidFill>
              </a:rPr>
              <a:t>UBC 104 Embedded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F4D7-BB02-47F7-998B-181F7E261F4D}" type="slidenum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9959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3782-DCA9-404B-B17F-48970373BDC0}" type="datetime1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28/08/2022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altLang="en-US">
                <a:solidFill>
                  <a:prstClr val="white">
                    <a:tint val="75000"/>
                  </a:prstClr>
                </a:solidFill>
              </a:rPr>
              <a:t>UBC 104 Embedded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05B6B-55C7-4D48-8B78-286F62837685}" type="slidenum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737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1180-5010-4C28-831B-11DA910119EC}" type="datetimeFigureOut">
              <a:rPr lang="en-US" smtClean="0"/>
              <a:pPr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B1FE-BFFF-4162-96A9-47AC7DF87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24C9-27CC-4412-B41F-9DD605537028}" type="datetime1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28/08/2022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altLang="en-US">
                <a:solidFill>
                  <a:prstClr val="white">
                    <a:tint val="75000"/>
                  </a:prstClr>
                </a:solidFill>
              </a:rPr>
              <a:t>UBC 104 Embedded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864A-FA3F-4259-BDFA-184D8CCD5126}" type="slidenum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1937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8D951-9348-44FC-9B01-1D03C122D5F7}" type="datetime1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28/08/2022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altLang="en-US">
                <a:solidFill>
                  <a:prstClr val="white">
                    <a:tint val="75000"/>
                  </a:prstClr>
                </a:solidFill>
              </a:rPr>
              <a:t>UBC 104 Embedded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249DB-6FB1-4863-B161-4A7ADFB41D8A}" type="slidenum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7437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23493-2768-4DF5-9A90-18857B8F1DC3}" type="datetime1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28/08/2022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altLang="en-US">
                <a:solidFill>
                  <a:prstClr val="white">
                    <a:tint val="75000"/>
                  </a:prstClr>
                </a:solidFill>
              </a:rPr>
              <a:t>UBC 104 Embedded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70CB-1613-4F8C-9C1B-EAFA3E033DC5}" type="slidenum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7831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AD9C2-80B3-4DFF-A70A-FADAF16ACC35}" type="datetime1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28/08/2022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altLang="en-US">
                <a:solidFill>
                  <a:prstClr val="white">
                    <a:tint val="75000"/>
                  </a:prstClr>
                </a:solidFill>
              </a:rPr>
              <a:t>UBC 104 Embedded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62BA0-75F1-4C4C-9E56-5A066CB2EFA2}" type="slidenum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7263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E56B6-BC19-4A8E-9E20-89FA18DAC376}" type="slidenum">
              <a:rPr lang="es-E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2597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BE4316-CCAE-41BD-8E0D-4D017CDBB14D}" type="slidenum">
              <a:rPr lang="es-E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4591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F86137-2095-4616-B097-AB3A4F6B89B1}" type="slidenum">
              <a:rPr lang="es-E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026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AEA747-106D-4F3D-88FE-F11502A274D1}" type="slidenum">
              <a:rPr lang="es-E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9666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BB0D74-02E2-4803-B665-76349BD395FC}" type="slidenum">
              <a:rPr lang="es-E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531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A97856-5BD1-48C5-9430-7D77262C0EA9}" type="slidenum">
              <a:rPr lang="es-E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593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1180-5010-4C28-831B-11DA910119EC}" type="datetimeFigureOut">
              <a:rPr lang="en-US" smtClean="0"/>
              <a:pPr/>
              <a:t>8/28/2022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B1FE-BFFF-4162-96A9-47AC7DF87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953092-96E5-429D-86A0-33E30B00F311}" type="slidenum">
              <a:rPr lang="es-E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0863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32B0EB-38E4-4681-A1D7-C3C579695408}" type="slidenum">
              <a:rPr lang="es-E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1621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5D9B99-E028-4213-8BB7-6A87858D0CD0}" type="slidenum">
              <a:rPr lang="es-E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4197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6C18D2-AC5F-4BEA-869A-E2EC69F56252}" type="slidenum">
              <a:rPr lang="es-E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5164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521155-9F4D-477B-AFC0-6F78E3282A9F}" type="slidenum">
              <a:rPr lang="es-E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997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1180-5010-4C28-831B-11DA910119EC}" type="datetimeFigureOut">
              <a:rPr lang="en-US" smtClean="0"/>
              <a:pPr/>
              <a:t>8/28/2022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B1FE-BFFF-4162-96A9-47AC7DF87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1180-5010-4C28-831B-11DA910119EC}" type="datetimeFigureOut">
              <a:rPr lang="en-US" smtClean="0"/>
              <a:pPr/>
              <a:t>8/28/2022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B1FE-BFFF-4162-96A9-47AC7DF87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1180-5010-4C28-831B-11DA910119EC}" type="datetimeFigureOut">
              <a:rPr lang="en-US" smtClean="0"/>
              <a:pPr/>
              <a:t>8/28/2022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B1FE-BFFF-4162-96A9-47AC7DF87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1180-5010-4C28-831B-11DA910119EC}" type="datetimeFigureOut">
              <a:rPr lang="en-US" smtClean="0"/>
              <a:pPr/>
              <a:t>8/28/2022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B1FE-BFFF-4162-96A9-47AC7DF87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1180-5010-4C28-831B-11DA910119EC}" type="datetimeFigureOut">
              <a:rPr lang="en-US" smtClean="0"/>
              <a:pPr/>
              <a:t>8/28/2022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B1FE-BFFF-4162-96A9-47AC7DF87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61180-5010-4C28-831B-11DA910119EC}" type="datetimeFigureOut">
              <a:rPr lang="en-US" smtClean="0"/>
              <a:pPr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CB1FE-BFFF-4162-96A9-47AC7DF87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2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s-E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s-E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5CB9D91-2252-48A2-B799-F7EAC729F3D3}" type="slidenum">
              <a:rPr lang="es-E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87446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CD9F1E6-20F0-4F62-88CC-7E492DBC9931}" type="datetime1">
              <a:rPr lang="en-IE" altLang="en-US" b="1" smtClean="0">
                <a:solidFill>
                  <a:prstClr val="white">
                    <a:tint val="75000"/>
                  </a:prstClr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28/08/2022</a:t>
            </a:fld>
            <a:endParaRPr lang="en-IE" altLang="en-US" b="1">
              <a:solidFill>
                <a:prstClr val="white">
                  <a:tint val="7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E" altLang="en-US" b="1">
                <a:solidFill>
                  <a:prstClr val="white">
                    <a:tint val="75000"/>
                  </a:prstClr>
                </a:solidFill>
                <a:latin typeface="Arial" panose="020B0604020202020204" pitchFamily="34" charset="0"/>
              </a:rPr>
              <a:t>UBC 104 Embedded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EC12722-D7B5-49D4-B8AE-11B96D51E3C0}" type="slidenum">
              <a:rPr lang="en-IE" altLang="en-US" b="1" smtClean="0">
                <a:solidFill>
                  <a:prstClr val="white">
                    <a:tint val="75000"/>
                  </a:prstClr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IE" altLang="en-US" b="1">
              <a:solidFill>
                <a:prstClr val="white">
                  <a:tint val="75000"/>
                </a:prst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8550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s-ES" alt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713F3EF-B989-4777-AD09-4EA6D58EA5FB}" type="slidenum">
              <a:rPr lang="es-E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s-E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4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kandalan@gvsu.edu" TargetMode="Externa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wairplane.com/787/design_highlights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training.ti.com/msp432%E2%84%A2-low-power-high-performance-mcus-training-serie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.com/product/MSP432P401R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2e.ti.com/support/microcontrollers/msp430/f/166/t/411030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0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61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4774" y="76123"/>
            <a:ext cx="89630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Nabeeh Kandalaft, PhD, </a:t>
            </a: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P.Eng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Associate Professor in Electrical &amp;Computer Engineering </a:t>
            </a:r>
          </a:p>
        </p:txBody>
      </p:sp>
      <p:sp>
        <p:nvSpPr>
          <p:cNvPr id="3" name="Rectangle 2"/>
          <p:cNvSpPr/>
          <p:nvPr/>
        </p:nvSpPr>
        <p:spPr>
          <a:xfrm>
            <a:off x="-14796" y="916703"/>
            <a:ext cx="88582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B.Sc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Physics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B.Sc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	Electrical and Computer Engineering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	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Iowa State University, Iowa, USA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M.Sc. 	Electrical and Computer Engineering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	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Iowa State University, Iowa, USA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Ph.D. 	Electrical and Computer Engineering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	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University of Windsor, Ontario, Canada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029" y="3185878"/>
            <a:ext cx="78486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Aft>
                <a:spcPct val="0"/>
              </a:spcAft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Office hours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</a:t>
            </a:r>
            <a:r>
              <a:rPr lang="en-US" sz="16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Office hours:		T 	2:00-4:00 PM</a:t>
            </a:r>
          </a:p>
          <a:p>
            <a:pPr lvl="0" eaLnBrk="0" fontAlgn="base" hangingPunct="0">
              <a:spcAft>
                <a:spcPct val="0"/>
              </a:spcAft>
              <a:defRPr/>
            </a:pPr>
            <a:r>
              <a:rPr lang="en-US" sz="16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				TR 	5:00-6:00 PM</a:t>
            </a:r>
          </a:p>
          <a:p>
            <a:pPr lvl="0" eaLnBrk="0" fontAlgn="base" hangingPunct="0">
              <a:spcAft>
                <a:spcPct val="0"/>
              </a:spcAft>
              <a:defRPr/>
            </a:pPr>
            <a:r>
              <a:rPr lang="en-US" sz="16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				W 	3:30-5:00 PM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		</a:t>
            </a:r>
          </a:p>
        </p:txBody>
      </p:sp>
      <p:sp>
        <p:nvSpPr>
          <p:cNvPr id="6" name="Rectangle 5"/>
          <p:cNvSpPr/>
          <p:nvPr/>
        </p:nvSpPr>
        <p:spPr>
          <a:xfrm>
            <a:off x="19094" y="4405009"/>
            <a:ext cx="9134383" cy="3435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Office: 221 KEN		Phone: 331-6018		Email: </a:t>
            </a:r>
            <a:r>
              <a:rPr kumimoji="0" lang="en-US" sz="1600" b="0" i="0" u="none" strike="noStrike" kern="1200" cap="none" spc="0" normalizeH="0" baseline="0" noProof="0" dirty="0">
                <a:ln w="0"/>
                <a:solidFill>
                  <a:srgbClr val="00FF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2"/>
              </a:rPr>
              <a:t>kandalan@gvsu.edu</a:t>
            </a:r>
            <a:endParaRPr kumimoji="0" lang="en-US" sz="1600" b="0" i="0" u="none" strike="noStrike" kern="1200" cap="none" spc="0" normalizeH="0" baseline="0" noProof="0" dirty="0">
              <a:ln w="0"/>
              <a:solidFill>
                <a:srgbClr val="00FF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179" y="5014990"/>
            <a:ext cx="90347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Class Blackboard site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Class Syllabus  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copy is posted on the class Blackboard site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Additional resources will be posted on the class Blackboard site.</a:t>
            </a:r>
          </a:p>
        </p:txBody>
      </p:sp>
    </p:spTree>
    <p:extLst>
      <p:ext uri="{BB962C8B-B14F-4D97-AF65-F5344CB8AC3E}">
        <p14:creationId xmlns:p14="http://schemas.microsoft.com/office/powerpoint/2010/main" val="2485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3E7BD3-5125-4374-8265-64A5ED21F7B5}"/>
              </a:ext>
            </a:extLst>
          </p:cNvPr>
          <p:cNvSpPr/>
          <p:nvPr/>
        </p:nvSpPr>
        <p:spPr>
          <a:xfrm>
            <a:off x="0" y="0"/>
            <a:ext cx="9144000" cy="661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73D4B-009E-4EAE-B6C2-2B102D2B1695}"/>
              </a:ext>
            </a:extLst>
          </p:cNvPr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pPr marL="0" indent="0"/>
            <a:r>
              <a:rPr lang="en-US" sz="32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of embedded systems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1214" y="1905000"/>
            <a:ext cx="4572000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Smartphone devices such as this Galaxy Note 8 running Android. </a:t>
            </a:r>
          </a:p>
          <a:p>
            <a:pPr>
              <a:spcAft>
                <a:spcPts val="600"/>
              </a:spcAft>
            </a:pPr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the M3 Mongoose (ARM) with integrated quad core CPU at 2.36 GHz Quad Core Cortex A73).</a:t>
            </a:r>
          </a:p>
          <a:p>
            <a:pPr>
              <a:spcAft>
                <a:spcPts val="600"/>
              </a:spcAft>
            </a:pPr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has 6 GB of RAM and 128 GB of storage.</a:t>
            </a:r>
          </a:p>
          <a:p>
            <a:pPr>
              <a:spcAft>
                <a:spcPts val="600"/>
              </a:spcAft>
            </a:pPr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Sensors: Accelerometer, Barometer, Fingerprint, Gyro, Geomagnetic, Gesture, Heart rate</a:t>
            </a:r>
          </a:p>
        </p:txBody>
      </p:sp>
      <p:pic>
        <p:nvPicPr>
          <p:cNvPr id="3080" name="Picture 8" descr="iPhone XS and iPhone XR Can Read NFC Tags in Background">
            <a:extLst>
              <a:ext uri="{FF2B5EF4-FFF2-40B4-BE49-F238E27FC236}">
                <a16:creationId xmlns:a16="http://schemas.microsoft.com/office/drawing/2014/main" id="{A96B19CE-5B2B-4797-A20B-0C50D9655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0409">
            <a:off x="618671" y="929345"/>
            <a:ext cx="3398836" cy="499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20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DFEBD6-809C-4807-8ACF-740E919BE741}"/>
              </a:ext>
            </a:extLst>
          </p:cNvPr>
          <p:cNvSpPr/>
          <p:nvPr/>
        </p:nvSpPr>
        <p:spPr>
          <a:xfrm>
            <a:off x="0" y="159"/>
            <a:ext cx="9144000" cy="661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AE78CA-0751-49BB-833B-701681238BC3}"/>
              </a:ext>
            </a:extLst>
          </p:cNvPr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381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of embedded systems</a:t>
            </a:r>
          </a:p>
        </p:txBody>
      </p:sp>
      <p:sp>
        <p:nvSpPr>
          <p:cNvPr id="6" name="Rectangle 5"/>
          <p:cNvSpPr/>
          <p:nvPr/>
        </p:nvSpPr>
        <p:spPr>
          <a:xfrm>
            <a:off x="190500" y="950175"/>
            <a:ext cx="87630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Sony </a:t>
            </a:r>
            <a:r>
              <a:rPr lang="en-US" sz="2200" b="1" dirty="0" err="1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Aibo</a:t>
            </a:r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dog was developed as a robot pet in Japan.</a:t>
            </a:r>
          </a:p>
          <a:p>
            <a:endParaRPr lang="en-US" sz="2200" b="1" dirty="0">
              <a:solidFill>
                <a:srgbClr val="66FF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was used in </a:t>
            </a:r>
            <a:r>
              <a:rPr lang="en-US" sz="2200" b="1" dirty="0" err="1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Robocup</a:t>
            </a:r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Soccer Team contests. </a:t>
            </a:r>
          </a:p>
          <a:p>
            <a:endParaRPr lang="en-US" sz="2200" b="1" dirty="0">
              <a:solidFill>
                <a:srgbClr val="66FF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contains a 64-bit MIPS processor and  Sony’s </a:t>
            </a:r>
            <a:r>
              <a:rPr lang="en-US" sz="2200" b="1" dirty="0" err="1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Aperios</a:t>
            </a:r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Real Time OS.</a:t>
            </a:r>
          </a:p>
        </p:txBody>
      </p:sp>
      <p:pic>
        <p:nvPicPr>
          <p:cNvPr id="8194" name="Picture 2" descr="Sony revives Aibo robot dog after 11 year wait — Born to Engineer">
            <a:extLst>
              <a:ext uri="{FF2B5EF4-FFF2-40B4-BE49-F238E27FC236}">
                <a16:creationId xmlns:a16="http://schemas.microsoft.com/office/drawing/2014/main" id="{7B9D2A4F-3E34-44CF-93D7-3F8060E46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279639"/>
            <a:ext cx="4194903" cy="276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107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744A32-8572-4EB1-9194-BFD82C4D2A47}"/>
              </a:ext>
            </a:extLst>
          </p:cNvPr>
          <p:cNvSpPr/>
          <p:nvPr/>
        </p:nvSpPr>
        <p:spPr>
          <a:xfrm>
            <a:off x="0" y="159"/>
            <a:ext cx="9144000" cy="661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498D63-AF87-41C1-A38F-959098918680}"/>
              </a:ext>
            </a:extLst>
          </p:cNvPr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of embedded systems</a:t>
            </a:r>
          </a:p>
        </p:txBody>
      </p:sp>
      <p:sp>
        <p:nvSpPr>
          <p:cNvPr id="6" name="Rectangle 5"/>
          <p:cNvSpPr/>
          <p:nvPr/>
        </p:nvSpPr>
        <p:spPr>
          <a:xfrm>
            <a:off x="581025" y="1291809"/>
            <a:ext cx="843915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cameras employ several embedded systems.</a:t>
            </a:r>
          </a:p>
          <a:p>
            <a:endParaRPr lang="en-US" sz="2200" b="1" dirty="0">
              <a:solidFill>
                <a:srgbClr val="66FF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controlled by an internal microprocessor with image processing capabilities.</a:t>
            </a:r>
          </a:p>
        </p:txBody>
      </p:sp>
      <p:pic>
        <p:nvPicPr>
          <p:cNvPr id="9218" name="Picture 2" descr="Canon EOS C70 Camera - Video Camera - Canon Emirates">
            <a:extLst>
              <a:ext uri="{FF2B5EF4-FFF2-40B4-BE49-F238E27FC236}">
                <a16:creationId xmlns:a16="http://schemas.microsoft.com/office/drawing/2014/main" id="{FAAA00CB-70B3-459E-90E0-DE0324400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540079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107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42C3CE6-7D9D-4699-8402-7A1B91DB50F4}"/>
              </a:ext>
            </a:extLst>
          </p:cNvPr>
          <p:cNvSpPr/>
          <p:nvPr/>
        </p:nvSpPr>
        <p:spPr>
          <a:xfrm>
            <a:off x="0" y="159"/>
            <a:ext cx="9144000" cy="661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F98B7A-3C2C-45F9-AB02-C8F198F7156E}"/>
              </a:ext>
            </a:extLst>
          </p:cNvPr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of embedded systems</a:t>
            </a:r>
          </a:p>
        </p:txBody>
      </p:sp>
      <p:pic>
        <p:nvPicPr>
          <p:cNvPr id="10244" name="Picture 4" descr="3d modern fuel pump model">
            <a:extLst>
              <a:ext uri="{FF2B5EF4-FFF2-40B4-BE49-F238E27FC236}">
                <a16:creationId xmlns:a16="http://schemas.microsoft.com/office/drawing/2014/main" id="{69F0A5E8-045B-4716-B8D1-9F36D9E6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57300"/>
            <a:ext cx="4343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114800" y="1274227"/>
            <a:ext cx="48768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new gasoline pumps employ several embedded systems.</a:t>
            </a:r>
          </a:p>
          <a:p>
            <a:endParaRPr lang="en-US" sz="2200" b="1" dirty="0">
              <a:solidFill>
                <a:srgbClr val="66FF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Dresser Wayne Ovation </a:t>
            </a:r>
            <a:r>
              <a:rPr lang="en-US" sz="2200" b="1" dirty="0" err="1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iX</a:t>
            </a:r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Gas Pump seen here has an ARM processor. It runs the Windows CE OS.</a:t>
            </a:r>
          </a:p>
          <a:p>
            <a:endParaRPr lang="en-US" sz="2200" b="1" dirty="0">
              <a:solidFill>
                <a:srgbClr val="66FF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Displays video ads and is networked to a gas station’s back office computer system to process transactions and place orders.</a:t>
            </a:r>
          </a:p>
          <a:p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maintenance features are also provided over the network.</a:t>
            </a:r>
          </a:p>
        </p:txBody>
      </p:sp>
    </p:spTree>
    <p:extLst>
      <p:ext uri="{BB962C8B-B14F-4D97-AF65-F5344CB8AC3E}">
        <p14:creationId xmlns:p14="http://schemas.microsoft.com/office/powerpoint/2010/main" val="190010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B2760A-54F1-4AB6-A5FD-C4BA29E3FABB}"/>
              </a:ext>
            </a:extLst>
          </p:cNvPr>
          <p:cNvSpPr/>
          <p:nvPr/>
        </p:nvSpPr>
        <p:spPr>
          <a:xfrm>
            <a:off x="0" y="159"/>
            <a:ext cx="9144000" cy="661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AA4DA7-5E87-43FD-820B-85F0F045B126}"/>
              </a:ext>
            </a:extLst>
          </p:cNvPr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pPr marL="0" indent="0"/>
            <a:r>
              <a:rPr lang="en-US" sz="32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of embedded systems</a:t>
            </a:r>
          </a:p>
        </p:txBody>
      </p:sp>
      <p:sp>
        <p:nvSpPr>
          <p:cNvPr id="6" name="Rectangle 5"/>
          <p:cNvSpPr/>
          <p:nvPr/>
        </p:nvSpPr>
        <p:spPr>
          <a:xfrm>
            <a:off x="4800600" y="1609477"/>
            <a:ext cx="400664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biomedical devices such as this Automatic Defibrillator from </a:t>
            </a:r>
            <a:r>
              <a:rPr lang="en-US" sz="2200" b="1" dirty="0" err="1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Zoll</a:t>
            </a:r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embedded systems.</a:t>
            </a:r>
          </a:p>
          <a:p>
            <a:endParaRPr lang="en-US" sz="2200" b="1" dirty="0">
              <a:solidFill>
                <a:srgbClr val="66FF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AED also functions as a CPR coach using voice and visual displays.</a:t>
            </a:r>
          </a:p>
          <a:p>
            <a:endParaRPr lang="en-US" sz="2200" b="1" dirty="0">
              <a:solidFill>
                <a:srgbClr val="66FF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Biomedical devices have very important safety and liability concerns.</a:t>
            </a:r>
          </a:p>
        </p:txBody>
      </p:sp>
      <p:pic>
        <p:nvPicPr>
          <p:cNvPr id="11268" name="Picture 4" descr="R Series Advanced Life Support Monitor/Defibrillator - ZOLL Medical">
            <a:extLst>
              <a:ext uri="{FF2B5EF4-FFF2-40B4-BE49-F238E27FC236}">
                <a16:creationId xmlns:a16="http://schemas.microsoft.com/office/drawing/2014/main" id="{BBB41CF8-CDCD-46D5-B85E-67CC8492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5479"/>
            <a:ext cx="3111577" cy="248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PHILIPS HeartStart OnSite AED - Northwest Response">
            <a:extLst>
              <a:ext uri="{FF2B5EF4-FFF2-40B4-BE49-F238E27FC236}">
                <a16:creationId xmlns:a16="http://schemas.microsoft.com/office/drawing/2014/main" id="{D1C5570F-A0F4-43EB-89FF-AFE5E032E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871" y="4552638"/>
            <a:ext cx="1759016" cy="156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Electrocardiogram ECG EKG Monitoring Products | Cardinal Health">
            <a:extLst>
              <a:ext uri="{FF2B5EF4-FFF2-40B4-BE49-F238E27FC236}">
                <a16:creationId xmlns:a16="http://schemas.microsoft.com/office/drawing/2014/main" id="{AC3CF167-1419-4912-BDD5-70B5A43F4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925"/>
            <a:ext cx="3200400" cy="124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Yuwell YE650D Upper Arm Type Electronic Blood Pressure Monitor">
            <a:extLst>
              <a:ext uri="{FF2B5EF4-FFF2-40B4-BE49-F238E27FC236}">
                <a16:creationId xmlns:a16="http://schemas.microsoft.com/office/drawing/2014/main" id="{CF7E5D9C-04D7-4F4A-BB0C-6659C3252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36" y="4333007"/>
            <a:ext cx="2716030" cy="207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20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49CC43-B92C-487F-9853-3A02607D2B6B}"/>
              </a:ext>
            </a:extLst>
          </p:cNvPr>
          <p:cNvSpPr/>
          <p:nvPr/>
        </p:nvSpPr>
        <p:spPr>
          <a:xfrm>
            <a:off x="0" y="159"/>
            <a:ext cx="9144000" cy="661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D5FA4B-716A-4B41-9867-651E20E6FEE4}"/>
              </a:ext>
            </a:extLst>
          </p:cNvPr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of embedded systems</a:t>
            </a:r>
          </a:p>
        </p:txBody>
      </p:sp>
      <p:sp>
        <p:nvSpPr>
          <p:cNvPr id="3" name="Rectangle 2"/>
          <p:cNvSpPr/>
          <p:nvPr/>
        </p:nvSpPr>
        <p:spPr>
          <a:xfrm>
            <a:off x="4114800" y="2028616"/>
            <a:ext cx="4572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vending machines are embedded systems.</a:t>
            </a:r>
          </a:p>
          <a:p>
            <a:endParaRPr lang="en-US" sz="2200" b="1" dirty="0">
              <a:solidFill>
                <a:srgbClr val="66FF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new generation vending machines are networked, they can send remote notifications when out of stock or the machine needs service.</a:t>
            </a:r>
          </a:p>
        </p:txBody>
      </p:sp>
      <p:pic>
        <p:nvPicPr>
          <p:cNvPr id="12294" name="Picture 6" descr="black and red coca cola vending machine photo – Free Châtel-saint-denis  Image on Unsplash">
            <a:extLst>
              <a:ext uri="{FF2B5EF4-FFF2-40B4-BE49-F238E27FC236}">
                <a16:creationId xmlns:a16="http://schemas.microsoft.com/office/drawing/2014/main" id="{1F0FC74D-0011-42EF-940C-AAFBB9B26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86619"/>
            <a:ext cx="3733800" cy="560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79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2ADD41-C591-4413-99E8-F01BD2DEE6B0}"/>
              </a:ext>
            </a:extLst>
          </p:cNvPr>
          <p:cNvSpPr/>
          <p:nvPr/>
        </p:nvSpPr>
        <p:spPr>
          <a:xfrm>
            <a:off x="0" y="159"/>
            <a:ext cx="9144000" cy="661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DAFC13-0D68-4A70-87AB-6504F145B351}"/>
              </a:ext>
            </a:extLst>
          </p:cNvPr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of embedded systems</a:t>
            </a:r>
          </a:p>
        </p:txBody>
      </p:sp>
      <p:sp>
        <p:nvSpPr>
          <p:cNvPr id="4" name="Rectangle 3"/>
          <p:cNvSpPr/>
          <p:nvPr/>
        </p:nvSpPr>
        <p:spPr>
          <a:xfrm>
            <a:off x="5090652" y="1687733"/>
            <a:ext cx="359614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modern Oscilloscopes are actually embedded systems.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5298696"/>
            <a:ext cx="8839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High-speed Analog to Digital convertors capture the analog signal and a processor is used to control the device and drive the display. </a:t>
            </a:r>
          </a:p>
        </p:txBody>
      </p:sp>
      <p:pic>
        <p:nvPicPr>
          <p:cNvPr id="13314" name="Picture 2" descr="MSO8000 Mixed Signal Oscilloscopes | RIGOL">
            <a:extLst>
              <a:ext uri="{FF2B5EF4-FFF2-40B4-BE49-F238E27FC236}">
                <a16:creationId xmlns:a16="http://schemas.microsoft.com/office/drawing/2014/main" id="{C2E34D1C-41BC-4426-A6C8-7763B078A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60024"/>
            <a:ext cx="4114800" cy="262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598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64D680C-14B1-418C-BB3A-10362B93A381}"/>
              </a:ext>
            </a:extLst>
          </p:cNvPr>
          <p:cNvSpPr/>
          <p:nvPr/>
        </p:nvSpPr>
        <p:spPr>
          <a:xfrm>
            <a:off x="0" y="159"/>
            <a:ext cx="9144000" cy="661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4CBFD5-38E3-44A3-9EEC-436A6EE38DAB}"/>
              </a:ext>
            </a:extLst>
          </p:cNvPr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of embedded systems</a:t>
            </a:r>
          </a:p>
        </p:txBody>
      </p:sp>
      <p:sp>
        <p:nvSpPr>
          <p:cNvPr id="5" name="Rectangle 4"/>
          <p:cNvSpPr/>
          <p:nvPr/>
        </p:nvSpPr>
        <p:spPr>
          <a:xfrm>
            <a:off x="4953000" y="1800981"/>
            <a:ext cx="4114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robots.</a:t>
            </a:r>
          </a:p>
          <a:p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control computer issues a sequence of operations that are carried out by motors and controllers that are embedded in the robot.</a:t>
            </a:r>
          </a:p>
          <a:p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b="1" dirty="0" err="1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Kuka</a:t>
            </a:r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robot arms seen here are welding a Mercedes.</a:t>
            </a:r>
          </a:p>
        </p:txBody>
      </p:sp>
      <p:pic>
        <p:nvPicPr>
          <p:cNvPr id="14344" name="Picture 8" descr="Atilla Ishi - KUKA KR 1000 Robotic arm">
            <a:extLst>
              <a:ext uri="{FF2B5EF4-FFF2-40B4-BE49-F238E27FC236}">
                <a16:creationId xmlns:a16="http://schemas.microsoft.com/office/drawing/2014/main" id="{54A707D5-9651-41B1-ACEF-43511552A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83" y="959094"/>
            <a:ext cx="3488267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6" name="Picture 20" descr="2064 ist die Fabrik menschenleer | Iot, Automation, Systems integrator">
            <a:extLst>
              <a:ext uri="{FF2B5EF4-FFF2-40B4-BE49-F238E27FC236}">
                <a16:creationId xmlns:a16="http://schemas.microsoft.com/office/drawing/2014/main" id="{5120F427-D990-4450-B877-4DFE22F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8" y="3232142"/>
            <a:ext cx="4520534" cy="301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0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CC07BB-DF00-4295-86BA-60E705D1ECD7}"/>
              </a:ext>
            </a:extLst>
          </p:cNvPr>
          <p:cNvSpPr/>
          <p:nvPr/>
        </p:nvSpPr>
        <p:spPr>
          <a:xfrm>
            <a:off x="0" y="159"/>
            <a:ext cx="9144000" cy="661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4F0DF0-B495-42CC-9A5D-536B918BE83C}"/>
              </a:ext>
            </a:extLst>
          </p:cNvPr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127"/>
            <a:ext cx="8229600" cy="51375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of embedded systems</a:t>
            </a:r>
          </a:p>
        </p:txBody>
      </p:sp>
      <p:sp>
        <p:nvSpPr>
          <p:cNvPr id="4" name="Rectangle 3"/>
          <p:cNvSpPr/>
          <p:nvPr/>
        </p:nvSpPr>
        <p:spPr>
          <a:xfrm>
            <a:off x="5610227" y="890599"/>
            <a:ext cx="325235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Japan, the Toto Intelligence Toilet system will measure urine sugar, blood pressure, body fat and weight on a daily basis.</a:t>
            </a:r>
          </a:p>
          <a:p>
            <a:pPr algn="ctr"/>
            <a:endParaRPr lang="en-US" sz="2200" b="1" dirty="0">
              <a:solidFill>
                <a:srgbClr val="66FF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can be transferred over a home network for viewing on your PC.</a:t>
            </a:r>
          </a:p>
          <a:p>
            <a:pPr algn="ctr"/>
            <a:endParaRPr lang="en-US" sz="2200" b="1" dirty="0">
              <a:solidFill>
                <a:srgbClr val="66FF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a long history of high-end embedded toilets in Japan.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" y="6474023"/>
            <a:ext cx="8839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http://www.mhealthtalk.com/2011/04/smart-toilets-a-royal-flush-for-home-healthcare/</a:t>
            </a:r>
          </a:p>
        </p:txBody>
      </p:sp>
      <p:pic>
        <p:nvPicPr>
          <p:cNvPr id="15362" name="Picture 2" descr="Smart Toilet Seats Market Emerging Trends, Statistics, Segmentation, Size,  Growth, Innovation, Cost-Structure, Manufacturers, Business Opportunities  and Future Forecast 2019-2025 « MarketersMEDIA – Press Release Distribution  Services – News Release ...">
            <a:extLst>
              <a:ext uri="{FF2B5EF4-FFF2-40B4-BE49-F238E27FC236}">
                <a16:creationId xmlns:a16="http://schemas.microsoft.com/office/drawing/2014/main" id="{8B5C1CDC-5E7B-4B68-9B37-914F3E48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76" y="3886190"/>
            <a:ext cx="2481778" cy="188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C2B3CC-99D5-4F66-9625-B055936B8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775" y="1185862"/>
            <a:ext cx="1420513" cy="9810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FB48FE-F3EE-496A-9766-3C1B96A38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512" y="2161733"/>
            <a:ext cx="2087263" cy="1267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2F72D8-E779-446C-81BF-21BD5A18A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185862"/>
            <a:ext cx="12477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9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6CB9F9-EF77-4489-A495-5ABC3D435319}"/>
              </a:ext>
            </a:extLst>
          </p:cNvPr>
          <p:cNvSpPr/>
          <p:nvPr/>
        </p:nvSpPr>
        <p:spPr>
          <a:xfrm>
            <a:off x="0" y="159"/>
            <a:ext cx="9144000" cy="661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333C7B-C493-42C9-9AC8-9169BC0F4A19}"/>
              </a:ext>
            </a:extLst>
          </p:cNvPr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76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Echo cancellation</a:t>
            </a:r>
          </a:p>
        </p:txBody>
      </p:sp>
      <p:pic>
        <p:nvPicPr>
          <p:cNvPr id="16386" name="Picture 2" descr="What Is Acoustic Echo Cancellation &amp;amp; How Does It Work? | Yamaha UC">
            <a:extLst>
              <a:ext uri="{FF2B5EF4-FFF2-40B4-BE49-F238E27FC236}">
                <a16:creationId xmlns:a16="http://schemas.microsoft.com/office/drawing/2014/main" id="{7DDBAFE9-F5E8-4750-BEF2-ACD24E941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930167"/>
            <a:ext cx="3200400" cy="180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Zotope ANR-B | Sweetwater">
            <a:extLst>
              <a:ext uri="{FF2B5EF4-FFF2-40B4-BE49-F238E27FC236}">
                <a16:creationId xmlns:a16="http://schemas.microsoft.com/office/drawing/2014/main" id="{4EA858B6-3C77-4025-A460-78EEC13D5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996565"/>
            <a:ext cx="6400800" cy="61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8EA5AA-1168-40BC-890A-CC011DF41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550" y="3878926"/>
            <a:ext cx="4914900" cy="227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71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E307F01A-2A1F-40DC-89D3-12FB8199489C}"/>
              </a:ext>
            </a:extLst>
          </p:cNvPr>
          <p:cNvSpPr/>
          <p:nvPr/>
        </p:nvSpPr>
        <p:spPr>
          <a:xfrm>
            <a:off x="-16838" y="0"/>
            <a:ext cx="9144000" cy="7010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8" name="Picture 4" descr="Piezo Buzzer (Through Hole) - Invent Electronics">
            <a:extLst>
              <a:ext uri="{FF2B5EF4-FFF2-40B4-BE49-F238E27FC236}">
                <a16:creationId xmlns:a16="http://schemas.microsoft.com/office/drawing/2014/main" id="{8764F488-1A17-4D24-8278-1C68EE6ED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418" y="1909469"/>
            <a:ext cx="1070189" cy="10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2" descr="Ultrasonic Sensor HC-SR04 With PIC Microcontrollers Tutorial – DeepBlue">
            <a:extLst>
              <a:ext uri="{FF2B5EF4-FFF2-40B4-BE49-F238E27FC236}">
                <a16:creationId xmlns:a16="http://schemas.microsoft.com/office/drawing/2014/main" id="{B0D1A389-5BEE-48DB-9797-888247CBF2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340580"/>
            <a:ext cx="1240820" cy="12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4" descr="Ultrasonic Sensor HC-SR04 With PIC Microcontrollers Tutorial – DeepBlue">
            <a:extLst>
              <a:ext uri="{FF2B5EF4-FFF2-40B4-BE49-F238E27FC236}">
                <a16:creationId xmlns:a16="http://schemas.microsoft.com/office/drawing/2014/main" id="{3FD92CA5-6576-4F9F-9EDF-C8C445E6FC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687F46-BDB1-4332-B1EE-DA8812063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09868">
            <a:off x="2586329" y="1626912"/>
            <a:ext cx="2384681" cy="17853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86FC75-7FCF-40EE-8142-29D63AD38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207" y="4063749"/>
            <a:ext cx="1133749" cy="11005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01E0F0-27D6-493A-A8F6-37F98143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71041">
            <a:off x="6032858" y="3901396"/>
            <a:ext cx="1577355" cy="22553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FEEC1AB-0F23-408B-98C0-BD474867E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39549">
            <a:off x="615914" y="3445391"/>
            <a:ext cx="2707961" cy="8648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BB7D9D3-8291-4E83-9779-84A5E5065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1381" y="5428394"/>
            <a:ext cx="1071470" cy="1096272"/>
          </a:xfrm>
          <a:prstGeom prst="rect">
            <a:avLst/>
          </a:prstGeom>
        </p:spPr>
      </p:pic>
      <p:pic>
        <p:nvPicPr>
          <p:cNvPr id="50" name="Picture 14" descr="Related image">
            <a:extLst>
              <a:ext uri="{FF2B5EF4-FFF2-40B4-BE49-F238E27FC236}">
                <a16:creationId xmlns:a16="http://schemas.microsoft.com/office/drawing/2014/main" id="{109873BB-4FA4-4B77-B82E-595D70067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04935">
            <a:off x="1141" y="5153602"/>
            <a:ext cx="1711713" cy="149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Battery charging circuit of DS3231 module · One Transistor">
            <a:extLst>
              <a:ext uri="{FF2B5EF4-FFF2-40B4-BE49-F238E27FC236}">
                <a16:creationId xmlns:a16="http://schemas.microsoft.com/office/drawing/2014/main" id="{042254C8-1EFA-4437-A2C6-681D2BC63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34711">
            <a:off x="275879" y="642864"/>
            <a:ext cx="1881915" cy="141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DF25E25-948A-4C2B-BE71-F227A046CD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9922" y="281298"/>
            <a:ext cx="2415281" cy="60877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C06438E-29B5-4DBC-8EE2-C6A7653312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8589667">
            <a:off x="5061855" y="1392534"/>
            <a:ext cx="1048120" cy="149939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2709D52-C5C1-4700-9DC4-070518EB00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012" y="2484498"/>
            <a:ext cx="708376" cy="1889003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DE105926-DD72-40FD-AF06-4EE5332327E2}"/>
              </a:ext>
            </a:extLst>
          </p:cNvPr>
          <p:cNvGrpSpPr/>
          <p:nvPr/>
        </p:nvGrpSpPr>
        <p:grpSpPr>
          <a:xfrm>
            <a:off x="7849147" y="5529604"/>
            <a:ext cx="1058581" cy="975795"/>
            <a:chOff x="7628219" y="3528096"/>
            <a:chExt cx="1366438" cy="11817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6ABD817-5042-4DA4-9D79-E34479CE6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96620" y="3719470"/>
              <a:ext cx="1113288" cy="859381"/>
            </a:xfrm>
            <a:prstGeom prst="rect">
              <a:avLst/>
            </a:prstGeom>
          </p:spPr>
        </p:pic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DB22A5C8-0E6F-4308-9ABF-0C60A64E5C64}"/>
                </a:ext>
              </a:extLst>
            </p:cNvPr>
            <p:cNvSpPr/>
            <p:nvPr/>
          </p:nvSpPr>
          <p:spPr>
            <a:xfrm rot="18088686">
              <a:off x="8365700" y="3584379"/>
              <a:ext cx="685240" cy="57267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1311CB0-7F55-4278-B064-3482BF2D76F2}"/>
                </a:ext>
              </a:extLst>
            </p:cNvPr>
            <p:cNvSpPr/>
            <p:nvPr/>
          </p:nvSpPr>
          <p:spPr>
            <a:xfrm>
              <a:off x="8786142" y="4254182"/>
              <a:ext cx="92167" cy="45562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738FF0E-9E7F-43F1-B8D9-FEB84769316F}"/>
                </a:ext>
              </a:extLst>
            </p:cNvPr>
            <p:cNvSpPr/>
            <p:nvPr/>
          </p:nvSpPr>
          <p:spPr>
            <a:xfrm rot="2376459">
              <a:off x="8736426" y="4427613"/>
              <a:ext cx="181092" cy="22525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49EE4CA-9B81-42C2-B7ED-A280593585E5}"/>
                </a:ext>
              </a:extLst>
            </p:cNvPr>
            <p:cNvSpPr/>
            <p:nvPr/>
          </p:nvSpPr>
          <p:spPr>
            <a:xfrm>
              <a:off x="7709625" y="4511604"/>
              <a:ext cx="979368" cy="17313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65D7A7-0784-4E65-A1DC-02DE295D8257}"/>
                </a:ext>
              </a:extLst>
            </p:cNvPr>
            <p:cNvSpPr/>
            <p:nvPr/>
          </p:nvSpPr>
          <p:spPr>
            <a:xfrm>
              <a:off x="7628219" y="4168880"/>
              <a:ext cx="137044" cy="1439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F009F1A-1AE2-4AA5-9DD5-FA840A55F2B1}"/>
                </a:ext>
              </a:extLst>
            </p:cNvPr>
            <p:cNvSpPr/>
            <p:nvPr/>
          </p:nvSpPr>
          <p:spPr>
            <a:xfrm rot="3262604">
              <a:off x="7778227" y="4424415"/>
              <a:ext cx="137044" cy="1439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14DE715-14F5-4B7A-9153-61EC46B64793}"/>
                </a:ext>
              </a:extLst>
            </p:cNvPr>
            <p:cNvSpPr/>
            <p:nvPr/>
          </p:nvSpPr>
          <p:spPr>
            <a:xfrm>
              <a:off x="7855607" y="4428392"/>
              <a:ext cx="137044" cy="1439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868A82E-FA91-45E6-9F00-A4B2085A335C}"/>
              </a:ext>
            </a:extLst>
          </p:cNvPr>
          <p:cNvGrpSpPr/>
          <p:nvPr/>
        </p:nvGrpSpPr>
        <p:grpSpPr>
          <a:xfrm>
            <a:off x="7138833" y="555169"/>
            <a:ext cx="1724917" cy="1707291"/>
            <a:chOff x="7327187" y="624411"/>
            <a:chExt cx="1722881" cy="1735177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6EE0865-8CCB-4604-8301-51E1BFDA7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452104" y="684840"/>
              <a:ext cx="1554208" cy="1468459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87D4C1D-2F9B-4D4C-AB6E-5D70359AEDDA}"/>
                </a:ext>
              </a:extLst>
            </p:cNvPr>
            <p:cNvSpPr/>
            <p:nvPr/>
          </p:nvSpPr>
          <p:spPr>
            <a:xfrm rot="16200000">
              <a:off x="8591120" y="1668416"/>
              <a:ext cx="577994" cy="3399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7870A1E-B56C-4AF8-9AF0-512BCF4C4DDA}"/>
                </a:ext>
              </a:extLst>
            </p:cNvPr>
            <p:cNvSpPr/>
            <p:nvPr/>
          </p:nvSpPr>
          <p:spPr>
            <a:xfrm>
              <a:off x="8320596" y="2019686"/>
              <a:ext cx="577994" cy="3399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FADE42A-AF8D-46B2-8D59-D2B2B7B03B9C}"/>
                </a:ext>
              </a:extLst>
            </p:cNvPr>
            <p:cNvSpPr/>
            <p:nvPr/>
          </p:nvSpPr>
          <p:spPr>
            <a:xfrm rot="2489527">
              <a:off x="8568888" y="1780975"/>
              <a:ext cx="191482" cy="2791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E94B56C-D406-4CD5-AEC1-5AFAC4FBB684}"/>
                </a:ext>
              </a:extLst>
            </p:cNvPr>
            <p:cNvSpPr/>
            <p:nvPr/>
          </p:nvSpPr>
          <p:spPr>
            <a:xfrm>
              <a:off x="7424744" y="1874199"/>
              <a:ext cx="191482" cy="2791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71400D7-3DFF-489F-B06A-2E18DFAC581E}"/>
                </a:ext>
              </a:extLst>
            </p:cNvPr>
            <p:cNvSpPr/>
            <p:nvPr/>
          </p:nvSpPr>
          <p:spPr>
            <a:xfrm>
              <a:off x="8840190" y="771004"/>
              <a:ext cx="191482" cy="2791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CC0A32B-F6EC-46D2-906F-3A69DE08E064}"/>
                </a:ext>
              </a:extLst>
            </p:cNvPr>
            <p:cNvSpPr/>
            <p:nvPr/>
          </p:nvSpPr>
          <p:spPr>
            <a:xfrm>
              <a:off x="8164407" y="635135"/>
              <a:ext cx="869265" cy="25367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8FECB03-B73A-4EDA-8E41-41DD5A84CBC2}"/>
                </a:ext>
              </a:extLst>
            </p:cNvPr>
            <p:cNvSpPr/>
            <p:nvPr/>
          </p:nvSpPr>
          <p:spPr>
            <a:xfrm>
              <a:off x="7453718" y="624411"/>
              <a:ext cx="723740" cy="1305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567FCA3-7648-4C3F-B7FA-6250E4BCE4FB}"/>
                </a:ext>
              </a:extLst>
            </p:cNvPr>
            <p:cNvSpPr/>
            <p:nvPr/>
          </p:nvSpPr>
          <p:spPr>
            <a:xfrm>
              <a:off x="8637316" y="742084"/>
              <a:ext cx="191482" cy="2791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450D9A2-8A11-4FBD-8431-A8826DBC988B}"/>
                </a:ext>
              </a:extLst>
            </p:cNvPr>
            <p:cNvSpPr/>
            <p:nvPr/>
          </p:nvSpPr>
          <p:spPr>
            <a:xfrm>
              <a:off x="7429220" y="2000831"/>
              <a:ext cx="669132" cy="20119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A26C038-6DFC-4097-880E-7B490D705871}"/>
                </a:ext>
              </a:extLst>
            </p:cNvPr>
            <p:cNvSpPr/>
            <p:nvPr/>
          </p:nvSpPr>
          <p:spPr>
            <a:xfrm>
              <a:off x="7401354" y="949686"/>
              <a:ext cx="170328" cy="88868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B4636C7-47D4-43B6-8F50-87BCE573A96B}"/>
                </a:ext>
              </a:extLst>
            </p:cNvPr>
            <p:cNvSpPr/>
            <p:nvPr/>
          </p:nvSpPr>
          <p:spPr>
            <a:xfrm flipH="1">
              <a:off x="8591764" y="900410"/>
              <a:ext cx="95036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6134E48-45DE-431C-BC13-DC6B68AB8BC1}"/>
                </a:ext>
              </a:extLst>
            </p:cNvPr>
            <p:cNvSpPr/>
            <p:nvPr/>
          </p:nvSpPr>
          <p:spPr>
            <a:xfrm flipH="1">
              <a:off x="8710166" y="1318896"/>
              <a:ext cx="228600" cy="31511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94470A3-A87E-4D10-8E47-AAEB81E0970D}"/>
                </a:ext>
              </a:extLst>
            </p:cNvPr>
            <p:cNvSpPr/>
            <p:nvPr/>
          </p:nvSpPr>
          <p:spPr>
            <a:xfrm flipH="1">
              <a:off x="8506328" y="914400"/>
              <a:ext cx="95036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42393BC-4D83-4D18-B2F2-D9C77387577C}"/>
                </a:ext>
              </a:extLst>
            </p:cNvPr>
            <p:cNvSpPr/>
            <p:nvPr/>
          </p:nvSpPr>
          <p:spPr>
            <a:xfrm flipH="1">
              <a:off x="8818035" y="1251658"/>
              <a:ext cx="228600" cy="31511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4267253-2D38-47D9-B6BE-9B3D2A26406F}"/>
                </a:ext>
              </a:extLst>
            </p:cNvPr>
            <p:cNvSpPr/>
            <p:nvPr/>
          </p:nvSpPr>
          <p:spPr>
            <a:xfrm>
              <a:off x="7478996" y="1023337"/>
              <a:ext cx="257275" cy="1519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94A0BBF-7DF0-4B2D-9762-E81B52895C9C}"/>
                </a:ext>
              </a:extLst>
            </p:cNvPr>
            <p:cNvSpPr/>
            <p:nvPr/>
          </p:nvSpPr>
          <p:spPr>
            <a:xfrm rot="2138140">
              <a:off x="7452115" y="1035724"/>
              <a:ext cx="191482" cy="2791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83AFD89-A49A-4863-82D7-EF9E273D71B9}"/>
                </a:ext>
              </a:extLst>
            </p:cNvPr>
            <p:cNvSpPr/>
            <p:nvPr/>
          </p:nvSpPr>
          <p:spPr>
            <a:xfrm>
              <a:off x="7361432" y="764323"/>
              <a:ext cx="162322" cy="2102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4B2E890-E3CB-4D44-BA7F-F4A605E8B741}"/>
                </a:ext>
              </a:extLst>
            </p:cNvPr>
            <p:cNvSpPr/>
            <p:nvPr/>
          </p:nvSpPr>
          <p:spPr>
            <a:xfrm>
              <a:off x="7327187" y="1766407"/>
              <a:ext cx="162322" cy="2102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Stepper Motor - Digilent">
            <a:extLst>
              <a:ext uri="{FF2B5EF4-FFF2-40B4-BE49-F238E27FC236}">
                <a16:creationId xmlns:a16="http://schemas.microsoft.com/office/drawing/2014/main" id="{F57D7C67-C2E6-4647-84DC-01E407FB4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002" y="2008449"/>
            <a:ext cx="2000321" cy="200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717" y="-81021"/>
            <a:ext cx="8229600" cy="52829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 in the Lab/Project kit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CD63ED7-352B-47B2-A938-CE6912DC98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0827436">
            <a:off x="3612739" y="3661898"/>
            <a:ext cx="2636440" cy="274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70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F7C1BE-E63D-4E01-8431-D9E8C0EB8277}"/>
              </a:ext>
            </a:extLst>
          </p:cNvPr>
          <p:cNvSpPr/>
          <p:nvPr/>
        </p:nvSpPr>
        <p:spPr>
          <a:xfrm>
            <a:off x="0" y="159"/>
            <a:ext cx="9144000" cy="661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C8EC79-6822-4080-BC98-670AF998A90C}"/>
              </a:ext>
            </a:extLst>
          </p:cNvPr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5087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Press release from GE Aviation Systems</a:t>
            </a:r>
            <a:br>
              <a:rPr lang="en-US" sz="32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 Grand Rapids)</a:t>
            </a: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143000"/>
            <a:ext cx="8229600" cy="4678363"/>
          </a:xfrm>
        </p:spPr>
      </p:pic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1524000" y="5791200"/>
            <a:ext cx="6629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>
                <a:hlinkClick r:id="rId3"/>
              </a:rPr>
              <a:t>http://www.newairplane.com/787/design_highlights</a:t>
            </a:r>
            <a:r>
              <a:rPr lang="en-US">
                <a:hlinkClick r:id="rId3"/>
              </a:rPr>
              <a:t>/</a:t>
            </a:r>
            <a:endParaRPr lang="en-US"/>
          </a:p>
        </p:txBody>
      </p:sp>
      <p:pic>
        <p:nvPicPr>
          <p:cNvPr id="17410" name="Picture 2" descr="Boeing 787 Wallpapers - Top Free Boeing 787 Backgrounds - WallpaperAccess">
            <a:extLst>
              <a:ext uri="{FF2B5EF4-FFF2-40B4-BE49-F238E27FC236}">
                <a16:creationId xmlns:a16="http://schemas.microsoft.com/office/drawing/2014/main" id="{86284C2C-A8A6-46F0-A3F6-21F22AE37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793526"/>
            <a:ext cx="5715000" cy="22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401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13D267-203C-4BB0-86AB-46EFDCF319E6}"/>
              </a:ext>
            </a:extLst>
          </p:cNvPr>
          <p:cNvSpPr/>
          <p:nvPr/>
        </p:nvSpPr>
        <p:spPr>
          <a:xfrm>
            <a:off x="0" y="159"/>
            <a:ext cx="9144000" cy="661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D6B48-3B05-4127-8070-E653B1D7B858}"/>
              </a:ext>
            </a:extLst>
          </p:cNvPr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Airbus A350 cargo bay</a:t>
            </a:r>
          </a:p>
        </p:txBody>
      </p:sp>
      <p:pic>
        <p:nvPicPr>
          <p:cNvPr id="18434" name="Picture 2" descr="Plane Talks: Will the Fokker 100NG use the GTF of Pratt &amp; Whitney?">
            <a:extLst>
              <a:ext uri="{FF2B5EF4-FFF2-40B4-BE49-F238E27FC236}">
                <a16:creationId xmlns:a16="http://schemas.microsoft.com/office/drawing/2014/main" id="{873A493B-E9AD-46E3-B39D-D73C9B92C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43707"/>
            <a:ext cx="6357937" cy="412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162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4FFA1B8-A6A4-40A6-8FCE-6A08918194F1}"/>
              </a:ext>
            </a:extLst>
          </p:cNvPr>
          <p:cNvSpPr/>
          <p:nvPr/>
        </p:nvSpPr>
        <p:spPr>
          <a:xfrm>
            <a:off x="0" y="159"/>
            <a:ext cx="9144000" cy="661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D970F-7C61-48B9-8FED-DB42C3AC2671}"/>
              </a:ext>
            </a:extLst>
          </p:cNvPr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218" y="381000"/>
            <a:ext cx="8229600" cy="762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Senior Project Embedded System</a:t>
            </a:r>
            <a:br>
              <a:rPr lang="en-US" sz="32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 err="1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32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Rapid 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CF8EEF-1E0B-4A6C-9360-56FD141FC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2133600"/>
            <a:ext cx="76771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44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BDBEB2-CECA-4367-9275-FA8AB3E9C45F}"/>
              </a:ext>
            </a:extLst>
          </p:cNvPr>
          <p:cNvSpPr/>
          <p:nvPr/>
        </p:nvSpPr>
        <p:spPr>
          <a:xfrm>
            <a:off x="0" y="159"/>
            <a:ext cx="9144000" cy="661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BBDD9D-838D-46E6-A2DB-CF1E519D4F3E}"/>
              </a:ext>
            </a:extLst>
          </p:cNvPr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Senior Project Embedded System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0" y="1085195"/>
            <a:ext cx="487680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device wakes up to change of status on its sensors.</a:t>
            </a:r>
          </a:p>
          <a:p>
            <a:endParaRPr lang="en-US" sz="2200" b="1" dirty="0">
              <a:solidFill>
                <a:srgbClr val="66FF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has an Atmel 8 bit microcontroller. </a:t>
            </a:r>
          </a:p>
          <a:p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uses a Wi-Fi chip to talk to a router that has an Internet connection.</a:t>
            </a:r>
          </a:p>
          <a:p>
            <a:endParaRPr lang="en-US" sz="2200" b="1" dirty="0">
              <a:solidFill>
                <a:srgbClr val="66FF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Sensors for light, temperature, vibration, and sound sense the environment.</a:t>
            </a:r>
          </a:p>
          <a:p>
            <a:endParaRPr lang="en-US" sz="2200" b="1" dirty="0">
              <a:solidFill>
                <a:srgbClr val="66FF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state machine process controls the operation.</a:t>
            </a:r>
          </a:p>
        </p:txBody>
      </p:sp>
      <p:pic>
        <p:nvPicPr>
          <p:cNvPr id="6" name="image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50" y="990600"/>
            <a:ext cx="360210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5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7CAA18-DC71-402C-A39B-9E1962D594BD}"/>
              </a:ext>
            </a:extLst>
          </p:cNvPr>
          <p:cNvSpPr/>
          <p:nvPr/>
        </p:nvSpPr>
        <p:spPr>
          <a:xfrm>
            <a:off x="0" y="159"/>
            <a:ext cx="9144000" cy="661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53819D-78EC-45EC-B269-0C8DF571F6AF}"/>
              </a:ext>
            </a:extLst>
          </p:cNvPr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Embedded System Design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818" y="990600"/>
            <a:ext cx="8839200" cy="5715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</a:p>
          <a:p>
            <a:pPr lvl="1"/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methods of design presented in lecture</a:t>
            </a:r>
          </a:p>
          <a:p>
            <a:pPr lvl="1"/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skills to manage time, budget</a:t>
            </a:r>
          </a:p>
          <a:p>
            <a:pPr lvl="1"/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 documentation, communication skills</a:t>
            </a:r>
          </a:p>
          <a:p>
            <a:pPr lvl="1"/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 for successful senior project</a:t>
            </a:r>
          </a:p>
          <a:p>
            <a:pPr lvl="1"/>
            <a:endParaRPr lang="en-US" sz="2200" b="1" i="1" dirty="0">
              <a:solidFill>
                <a:srgbClr val="66FF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Deliverables</a:t>
            </a:r>
          </a:p>
          <a:p>
            <a:pPr lvl="1"/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specifications document based on project functional requirements</a:t>
            </a:r>
          </a:p>
          <a:p>
            <a:pPr lvl="1"/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design document that details how it will be built</a:t>
            </a:r>
          </a:p>
          <a:p>
            <a:pPr lvl="1"/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matrix</a:t>
            </a:r>
          </a:p>
          <a:p>
            <a:pPr lvl="1"/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weekly progress updates</a:t>
            </a:r>
          </a:p>
          <a:p>
            <a:pPr lvl="1"/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working prototype and presentation of the design</a:t>
            </a:r>
          </a:p>
          <a:p>
            <a:pPr marL="0" indent="0">
              <a:buNone/>
            </a:pPr>
            <a:endParaRPr lang="en-US" sz="28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159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DABB29-7052-4E31-B8D5-C03B66AE4AE6}"/>
              </a:ext>
            </a:extLst>
          </p:cNvPr>
          <p:cNvSpPr/>
          <p:nvPr/>
        </p:nvSpPr>
        <p:spPr>
          <a:xfrm>
            <a:off x="0" y="159"/>
            <a:ext cx="9144000" cy="661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2EBD9D-66DF-4400-96CE-2EA892D5F66E}"/>
              </a:ext>
            </a:extLst>
          </p:cNvPr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Embedded System Design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023938"/>
            <a:ext cx="8610600" cy="5715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 is to design and build an embedded system that:</a:t>
            </a:r>
          </a:p>
          <a:p>
            <a:pPr lvl="1"/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interfaces with sensors and takes action on data collected</a:t>
            </a:r>
          </a:p>
          <a:p>
            <a:pPr lvl="1"/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 an electric motor to perform an action</a:t>
            </a:r>
          </a:p>
          <a:p>
            <a:pPr lvl="1"/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a Serial Peripheral Interface (SPI) and Inter Integrated Circuit (I</a:t>
            </a:r>
            <a:r>
              <a:rPr lang="en-US" sz="2200" b="1" i="1" baseline="30000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 buses to communicate with multiple peripherals</a:t>
            </a:r>
          </a:p>
          <a:p>
            <a:pPr lvl="1"/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handles user input from switches and/or keypad</a:t>
            </a:r>
          </a:p>
          <a:p>
            <a:pPr lvl="1"/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displays user information graphically</a:t>
            </a:r>
          </a:p>
          <a:p>
            <a:pPr lvl="1"/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employs a real time clock that is maintained by battery</a:t>
            </a:r>
          </a:p>
          <a:p>
            <a:pPr lvl="1"/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stores information in non-volatile memory</a:t>
            </a:r>
          </a:p>
          <a:p>
            <a:pPr lvl="1"/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a watchdog timer to maintain sanity</a:t>
            </a:r>
          </a:p>
          <a:p>
            <a:pPr lvl="1"/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interrupts to handle multitasking</a:t>
            </a:r>
          </a:p>
          <a:p>
            <a:pPr lvl="1"/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powered by a wall socket and converts to DC voltage</a:t>
            </a:r>
          </a:p>
          <a:p>
            <a:pPr lvl="1"/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serves a useful and interesting function</a:t>
            </a:r>
          </a:p>
        </p:txBody>
      </p:sp>
    </p:spTree>
    <p:extLst>
      <p:ext uri="{BB962C8B-B14F-4D97-AF65-F5344CB8AC3E}">
        <p14:creationId xmlns:p14="http://schemas.microsoft.com/office/powerpoint/2010/main" val="29966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8C41E9-4D94-4365-B941-BB8695428FE9}"/>
              </a:ext>
            </a:extLst>
          </p:cNvPr>
          <p:cNvSpPr/>
          <p:nvPr/>
        </p:nvSpPr>
        <p:spPr>
          <a:xfrm>
            <a:off x="0" y="159"/>
            <a:ext cx="9144000" cy="661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6513DA-4A60-422E-A961-29EBFF15E33C}"/>
              </a:ext>
            </a:extLst>
          </p:cNvPr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229600" cy="5334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905000"/>
            <a:ext cx="8610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should be able to:</a:t>
            </a:r>
          </a:p>
          <a:p>
            <a:pPr>
              <a:spcAft>
                <a:spcPts val="600"/>
              </a:spcAft>
            </a:pPr>
            <a:endParaRPr lang="en-US" sz="2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 the major goals of this course</a:t>
            </a:r>
          </a:p>
          <a:p>
            <a:pPr marL="457200" indent="-4572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 an embedded electronic system and its major components</a:t>
            </a:r>
          </a:p>
          <a:p>
            <a:pPr marL="457200" indent="-4572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 examples of embedded systems</a:t>
            </a:r>
          </a:p>
          <a:p>
            <a:pPr marL="457200" indent="-4572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 the purpose, goals, and requirements of the embedded system design project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496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B3B0E1-728C-4AF8-A1D9-2880CBD8E879}"/>
              </a:ext>
            </a:extLst>
          </p:cNvPr>
          <p:cNvSpPr/>
          <p:nvPr/>
        </p:nvSpPr>
        <p:spPr>
          <a:xfrm>
            <a:off x="0" y="159"/>
            <a:ext cx="9144000" cy="661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B17276-37BF-44E3-B3A3-A352BFBC2232}"/>
              </a:ext>
            </a:extLst>
          </p:cNvPr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76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 MSP432 Launchpad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40" y="990600"/>
            <a:ext cx="6324600" cy="6096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32-bit, 48MHz Cortex-M4F processor</a:t>
            </a:r>
          </a:p>
          <a:p>
            <a:r>
              <a:rPr lang="en-US" sz="18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- 256kB of flash, 64kB of SRAM, and 32KB of ROM preloaded with </a:t>
            </a:r>
            <a:r>
              <a:rPr lang="en-US" sz="1800" b="1" dirty="0" err="1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MSPWare</a:t>
            </a:r>
            <a:r>
              <a:rPr lang="en-US" sz="18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Driver Libraries</a:t>
            </a:r>
          </a:p>
          <a:p>
            <a:r>
              <a:rPr lang="en-US" sz="18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Voltage: 1.62V to 3.7V</a:t>
            </a:r>
          </a:p>
          <a:p>
            <a:r>
              <a:rPr lang="en-US" sz="18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Current: Less than 1uA while running with RTC, Active is 90uA/MHz</a:t>
            </a:r>
          </a:p>
          <a:p>
            <a:r>
              <a:rPr lang="en-US" sz="18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Timers - 4x 16-bit timers, 2x 32-bit timers.</a:t>
            </a:r>
          </a:p>
          <a:p>
            <a:r>
              <a:rPr lang="en-US" sz="18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 - 4x </a:t>
            </a:r>
            <a:r>
              <a:rPr lang="en-US" sz="1800" b="1" dirty="0" err="1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eUSCI_B</a:t>
            </a:r>
            <a:r>
              <a:rPr lang="en-US" sz="18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modules with I2C/SPI and 4x </a:t>
            </a:r>
            <a:r>
              <a:rPr lang="en-US" sz="1800" b="1" dirty="0" err="1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eUSCI_A</a:t>
            </a:r>
            <a:r>
              <a:rPr lang="en-US" sz="18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modules with UART/SPI/IrDA.</a:t>
            </a:r>
          </a:p>
          <a:p>
            <a:r>
              <a:rPr lang="en-US" sz="18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 (67 available) GPIO - All can generate an Interrupt, all can drive up to 6mA, and 4 of them can drive up to 20mA, 24 of the pins support pin mapping.</a:t>
            </a:r>
          </a:p>
          <a:p>
            <a:r>
              <a:rPr lang="en-US" sz="18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 - 14-bit 1MSPS ADC with an internal voltage reference and 2 comparators.</a:t>
            </a:r>
          </a:p>
          <a:p>
            <a:r>
              <a:rPr lang="en-US" sz="18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Accelerators for AES and CRC</a:t>
            </a:r>
          </a:p>
          <a:p>
            <a:r>
              <a:rPr lang="en-US" sz="18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Built-In DC/DC converter or LDO option reduces operating and sleep current consumption by 40%.</a:t>
            </a:r>
          </a:p>
        </p:txBody>
      </p:sp>
      <p:sp>
        <p:nvSpPr>
          <p:cNvPr id="4" name="Rectangle 3"/>
          <p:cNvSpPr/>
          <p:nvPr/>
        </p:nvSpPr>
        <p:spPr>
          <a:xfrm>
            <a:off x="6667088" y="5334000"/>
            <a:ext cx="23957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2x buttons + reset button, 1 red LED, and one RGB LED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A637CB-01BA-4C43-9984-11527849B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878" y="999097"/>
            <a:ext cx="24765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08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152400"/>
            <a:ext cx="8991600" cy="762000"/>
          </a:xfrm>
        </p:spPr>
        <p:txBody>
          <a:bodyPr>
            <a:normAutofit/>
          </a:bodyPr>
          <a:lstStyle/>
          <a:p>
            <a:r>
              <a:rPr lang="en-US" sz="3600" dirty="0"/>
              <a:t>Tutorials Using The TI MSP432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585936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Getting started with the TI MSP432 MCU</a:t>
            </a:r>
          </a:p>
          <a:p>
            <a:r>
              <a:rPr lang="en-US" dirty="0">
                <a:hlinkClick r:id="rId2"/>
              </a:rPr>
              <a:t>https://training.ti.com/msp432%E2%84%A2-low-power-high-performance-mcus-training-series</a:t>
            </a:r>
            <a:r>
              <a:rPr lang="en-US" dirty="0"/>
              <a:t>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838200"/>
            <a:ext cx="72675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52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8859406" cy="4975468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7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991600" cy="762000"/>
          </a:xfrm>
        </p:spPr>
        <p:txBody>
          <a:bodyPr>
            <a:normAutofit/>
          </a:bodyPr>
          <a:lstStyle/>
          <a:p>
            <a:r>
              <a:rPr lang="en-US" sz="3200" dirty="0"/>
              <a:t>Discussion Forum for MSP Processors and Tools</a:t>
            </a:r>
          </a:p>
        </p:txBody>
      </p:sp>
    </p:spTree>
    <p:extLst>
      <p:ext uri="{BB962C8B-B14F-4D97-AF65-F5344CB8AC3E}">
        <p14:creationId xmlns:p14="http://schemas.microsoft.com/office/powerpoint/2010/main" val="289263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D08F88A-5606-4333-8805-AE8376180444}"/>
              </a:ext>
            </a:extLst>
          </p:cNvPr>
          <p:cNvSpPr/>
          <p:nvPr/>
        </p:nvSpPr>
        <p:spPr>
          <a:xfrm>
            <a:off x="0" y="0"/>
            <a:ext cx="9144000" cy="661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Additions to 226 kit: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57208"/>
            <a:ext cx="8229600" cy="5059363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LCD color display                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4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ST7735S</a:t>
            </a:r>
          </a:p>
          <a:p>
            <a:r>
              <a:rPr lang="en-US" sz="24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RTC module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 		</a:t>
            </a:r>
            <a:r>
              <a:rPr lang="en-US" sz="24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DS3231</a:t>
            </a:r>
          </a:p>
          <a:p>
            <a:r>
              <a:rPr lang="en-US" sz="24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stepper motor with driver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(</a:t>
            </a:r>
            <a:r>
              <a:rPr lang="en-US" sz="2400" b="1" dirty="0" err="1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switec</a:t>
            </a:r>
            <a:r>
              <a:rPr lang="en-US" sz="24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X27 motor , L293 driver)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(28BYJ-48)</a:t>
            </a:r>
          </a:p>
          <a:p>
            <a:r>
              <a:rPr lang="en-US" sz="24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 cell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     			</a:t>
            </a:r>
            <a:r>
              <a:rPr lang="en-US" sz="24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7001</a:t>
            </a:r>
          </a:p>
          <a:p>
            <a:r>
              <a:rPr lang="en-US" sz="24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Hall effect transistors         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4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OH137</a:t>
            </a:r>
          </a:p>
          <a:p>
            <a:r>
              <a:rPr lang="en-US" sz="24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24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</a:t>
            </a:r>
          </a:p>
          <a:p>
            <a:r>
              <a:rPr lang="en-US" sz="24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Lithium battery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  		</a:t>
            </a:r>
            <a:r>
              <a:rPr lang="en-US" sz="24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CR2032</a:t>
            </a:r>
          </a:p>
          <a:p>
            <a:r>
              <a:rPr lang="en-US" sz="24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Ultrasonic motion sensor   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4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HC-SR204</a:t>
            </a:r>
          </a:p>
          <a:p>
            <a:r>
              <a:rPr lang="en-US" sz="24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Rotary Encoder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24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6065C5-174E-4C20-808E-3D2A62CF3ABE}"/>
              </a:ext>
            </a:extLst>
          </p:cNvPr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</p:spTree>
    <p:extLst>
      <p:ext uri="{BB962C8B-B14F-4D97-AF65-F5344CB8AC3E}">
        <p14:creationId xmlns:p14="http://schemas.microsoft.com/office/powerpoint/2010/main" val="2904427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3600" dirty="0"/>
              <a:t>Other TI MSP432 Resources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17" y="2590800"/>
            <a:ext cx="9151917" cy="2438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57400" y="6412468"/>
            <a:ext cx="4281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http://www.ti.com/product/MSP432P401R</a:t>
            </a:r>
            <a:r>
              <a:rPr lang="en-US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876800"/>
            <a:ext cx="8667750" cy="15573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75" y="762000"/>
            <a:ext cx="6661247" cy="198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14204" y="2286000"/>
            <a:ext cx="6753596" cy="381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https://e2e.ti.com/support/microcontrollers/msp430/f/166/t/411030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8650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6FF4D5-2698-42BF-88FF-00224D264065}"/>
              </a:ext>
            </a:extLst>
          </p:cNvPr>
          <p:cNvSpPr/>
          <p:nvPr/>
        </p:nvSpPr>
        <p:spPr>
          <a:xfrm>
            <a:off x="0" y="0"/>
            <a:ext cx="9144000" cy="661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0C02C1-35B5-4502-AEAA-A1AC28503D76}"/>
              </a:ext>
            </a:extLst>
          </p:cNvPr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for 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8637"/>
            <a:ext cx="7924800" cy="5059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FFF00"/>
                </a:solidFill>
              </a:rPr>
              <a:t>After today’s lecture you should be able to:</a:t>
            </a:r>
          </a:p>
          <a:p>
            <a:pPr marL="0" indent="0">
              <a:buNone/>
            </a:pPr>
            <a:endParaRPr lang="en-US" sz="2800" b="1" dirty="0"/>
          </a:p>
          <a:p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 the major goals of this course</a:t>
            </a:r>
          </a:p>
          <a:p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 an embedded electronic system and its major components</a:t>
            </a:r>
          </a:p>
          <a:p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 examples of embedded systems</a:t>
            </a:r>
          </a:p>
          <a:p>
            <a:r>
              <a:rPr lang="en-US" sz="2200" b="1" i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 the purpose, goals, and deliverables of the embedded system design project</a:t>
            </a:r>
          </a:p>
        </p:txBody>
      </p:sp>
    </p:spTree>
    <p:extLst>
      <p:ext uri="{BB962C8B-B14F-4D97-AF65-F5344CB8AC3E}">
        <p14:creationId xmlns:p14="http://schemas.microsoft.com/office/powerpoint/2010/main" val="133215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C3CC2F-4BA7-4FB8-892B-83707A503A5D}"/>
              </a:ext>
            </a:extLst>
          </p:cNvPr>
          <p:cNvSpPr/>
          <p:nvPr/>
        </p:nvSpPr>
        <p:spPr>
          <a:xfrm>
            <a:off x="0" y="0"/>
            <a:ext cx="9144000" cy="661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B2DA6-3E77-4CC0-AEA1-8B836C1C9592}"/>
              </a:ext>
            </a:extLst>
          </p:cNvPr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2630"/>
            <a:ext cx="9144000" cy="76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an embedded electronic system?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990600"/>
            <a:ext cx="83820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sz="2400" b="1" i="1" dirty="0">
                <a:solidFill>
                  <a:srgbClr val="FF33CC"/>
                </a:solidFill>
              </a:rPr>
              <a:t>“An embedded system is a microprocessor-based system that is built to control a function or range of functions and is not designed to be programmed by the end user in the same way that a PC is.”</a:t>
            </a:r>
          </a:p>
          <a:p>
            <a:pPr algn="ctr">
              <a:spcAft>
                <a:spcPts val="1200"/>
              </a:spcAft>
            </a:pPr>
            <a:r>
              <a:rPr lang="en-US" sz="24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“An embedded system is designed to perform one particular task albeit with choices and different options.”</a:t>
            </a:r>
          </a:p>
          <a:p>
            <a:pPr>
              <a:spcAft>
                <a:spcPts val="1200"/>
              </a:spcAft>
            </a:pPr>
            <a:r>
              <a:rPr lang="en-US" sz="1600" b="1" dirty="0">
                <a:solidFill>
                  <a:schemeClr val="bg1"/>
                </a:solidFill>
              </a:rPr>
              <a:t>Heath, Steve. Embedded Systems Design. Jordan Hill, GBR: </a:t>
            </a:r>
            <a:r>
              <a:rPr lang="en-US" sz="1600" b="1" dirty="0" err="1">
                <a:solidFill>
                  <a:schemeClr val="bg1"/>
                </a:solidFill>
              </a:rPr>
              <a:t>Newnes</a:t>
            </a:r>
            <a:r>
              <a:rPr lang="en-US" sz="1600" b="1" dirty="0">
                <a:solidFill>
                  <a:schemeClr val="bg1"/>
                </a:solidFill>
              </a:rPr>
              <a:t>, 2002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pPr algn="just">
              <a:spcAft>
                <a:spcPts val="1200"/>
              </a:spcAft>
            </a:pPr>
            <a:r>
              <a:rPr lang="en-US" sz="2200" b="1" dirty="0">
                <a:solidFill>
                  <a:srgbClr val="FFFF00"/>
                </a:solidFill>
              </a:rPr>
              <a:t>“An </a:t>
            </a:r>
            <a:r>
              <a:rPr lang="en-US" sz="2200" b="1" i="1" dirty="0">
                <a:solidFill>
                  <a:srgbClr val="FFFF00"/>
                </a:solidFill>
              </a:rPr>
              <a:t>embedded system </a:t>
            </a:r>
            <a:r>
              <a:rPr lang="en-US" sz="2200" b="1" dirty="0">
                <a:solidFill>
                  <a:srgbClr val="FFFF00"/>
                </a:solidFill>
              </a:rPr>
              <a:t>is an electronic system that contains at least one controlling device, i.e., the brain, in such a way that it is hidden from the user.”</a:t>
            </a:r>
          </a:p>
          <a:p>
            <a:pPr algn="ctr">
              <a:spcAft>
                <a:spcPts val="1200"/>
              </a:spcAft>
            </a:pPr>
            <a:r>
              <a:rPr lang="en-US" sz="2200" b="1" dirty="0">
                <a:solidFill>
                  <a:srgbClr val="FFFF00"/>
                </a:solidFill>
              </a:rPr>
              <a:t>“The controller is embedded so far in the system that the user usually does not know it exists”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Russell, David. Introduction to Embedded Systems. Morgan &amp; Claypool, 2010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Arrow Connector 54"/>
          <p:cNvCxnSpPr/>
          <p:nvPr/>
        </p:nvCxnSpPr>
        <p:spPr>
          <a:xfrm>
            <a:off x="5275311" y="4207360"/>
            <a:ext cx="1506489" cy="0"/>
          </a:xfrm>
          <a:prstGeom prst="straightConnector1">
            <a:avLst/>
          </a:prstGeom>
          <a:ln w="3810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5249862" y="3226417"/>
            <a:ext cx="1531938" cy="0"/>
          </a:xfrm>
          <a:prstGeom prst="straightConnector1">
            <a:avLst/>
          </a:prstGeom>
          <a:ln w="3810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775960" y="2057400"/>
            <a:ext cx="1005840" cy="0"/>
          </a:xfrm>
          <a:prstGeom prst="straightConnector1">
            <a:avLst/>
          </a:prstGeom>
          <a:ln w="3810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" y="11113"/>
            <a:ext cx="8991600" cy="523875"/>
          </a:xfrm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800" b="1" kern="1200" dirty="0">
                <a:solidFill>
                  <a:srgbClr val="FF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Embedded system architecture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209849" y="3000876"/>
            <a:ext cx="2209798" cy="1588687"/>
          </a:xfrm>
          <a:prstGeom prst="rect">
            <a:avLst/>
          </a:prstGeom>
          <a:solidFill>
            <a:srgbClr val="FF00FF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60177" y="3417200"/>
            <a:ext cx="1774749" cy="64633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micro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controller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71367" y="2782058"/>
            <a:ext cx="1402179" cy="914400"/>
            <a:chOff x="3886199" y="3200400"/>
            <a:chExt cx="1402179" cy="914400"/>
          </a:xfrm>
          <a:solidFill>
            <a:srgbClr val="00FFFF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27" name="Rectangle 26"/>
            <p:cNvSpPr/>
            <p:nvPr/>
          </p:nvSpPr>
          <p:spPr>
            <a:xfrm>
              <a:off x="3886199" y="3200400"/>
              <a:ext cx="1402179" cy="914400"/>
            </a:xfrm>
            <a:prstGeom prst="rect">
              <a:avLst/>
            </a:prstGeom>
            <a:grpFill/>
            <a:ln>
              <a:solidFill>
                <a:srgbClr val="00FFFF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21855" y="3279338"/>
              <a:ext cx="838691" cy="646331"/>
            </a:xfrm>
            <a:prstGeom prst="rect">
              <a:avLst/>
            </a:prstGeom>
            <a:grpFill/>
            <a:ln>
              <a:solidFill>
                <a:srgbClr val="00FFFF"/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power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supply</a:t>
              </a:r>
            </a:p>
          </p:txBody>
        </p:sp>
      </p:grpSp>
      <p:grpSp>
        <p:nvGrpSpPr>
          <p:cNvPr id="40968" name="Group 28"/>
          <p:cNvGrpSpPr>
            <a:grpSpLocks/>
          </p:cNvGrpSpPr>
          <p:nvPr/>
        </p:nvGrpSpPr>
        <p:grpSpPr bwMode="auto">
          <a:xfrm>
            <a:off x="6773433" y="3983996"/>
            <a:ext cx="1473585" cy="914400"/>
            <a:chOff x="3886199" y="3200400"/>
            <a:chExt cx="1402179" cy="914400"/>
          </a:xfrm>
        </p:grpSpPr>
        <p:sp>
          <p:nvSpPr>
            <p:cNvPr id="30" name="Rectangle 29"/>
            <p:cNvSpPr/>
            <p:nvPr/>
          </p:nvSpPr>
          <p:spPr>
            <a:xfrm>
              <a:off x="3886199" y="3200400"/>
              <a:ext cx="1402179" cy="9144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glow rad="152400">
                <a:srgbClr val="00FF00"/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0993" name="TextBox 30"/>
            <p:cNvSpPr txBox="1">
              <a:spLocks noChangeArrowheads="1"/>
            </p:cNvSpPr>
            <p:nvPr/>
          </p:nvSpPr>
          <p:spPr bwMode="auto">
            <a:xfrm>
              <a:off x="3978551" y="3269747"/>
              <a:ext cx="1107997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prst="angle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digital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actuators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01819" y="3983996"/>
            <a:ext cx="1402179" cy="914400"/>
            <a:chOff x="3886199" y="3200400"/>
            <a:chExt cx="1402179" cy="914400"/>
          </a:xfrm>
          <a:solidFill>
            <a:srgbClr val="00FFFF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36" name="Rectangle 35"/>
            <p:cNvSpPr/>
            <p:nvPr/>
          </p:nvSpPr>
          <p:spPr>
            <a:xfrm>
              <a:off x="3886199" y="3200400"/>
              <a:ext cx="1402179" cy="914400"/>
            </a:xfrm>
            <a:prstGeom prst="rect">
              <a:avLst/>
            </a:prstGeom>
            <a:grpFill/>
            <a:ln>
              <a:solidFill>
                <a:srgbClr val="00FFFF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34395" y="3292178"/>
              <a:ext cx="813043" cy="646331"/>
            </a:xfrm>
            <a:prstGeom prst="rect">
              <a:avLst/>
            </a:prstGeom>
            <a:grpFill/>
            <a:ln>
              <a:solidFill>
                <a:srgbClr val="00FFFF"/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digital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inputs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781372" y="2838564"/>
            <a:ext cx="1402179" cy="914400"/>
            <a:chOff x="3886199" y="3200400"/>
            <a:chExt cx="1402179" cy="914400"/>
          </a:xfrm>
          <a:solidFill>
            <a:srgbClr val="FFC000"/>
          </a:solidFill>
        </p:grpSpPr>
        <p:sp>
          <p:nvSpPr>
            <p:cNvPr id="39" name="Rectangle 38"/>
            <p:cNvSpPr/>
            <p:nvPr/>
          </p:nvSpPr>
          <p:spPr>
            <a:xfrm>
              <a:off x="3886199" y="3200400"/>
              <a:ext cx="1402179" cy="9144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glow rad="127000">
                <a:srgbClr val="00FF00"/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38661" y="3476413"/>
              <a:ext cx="889988" cy="3693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display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684837" y="5215319"/>
            <a:ext cx="1097280" cy="914400"/>
            <a:chOff x="3886199" y="3200400"/>
            <a:chExt cx="1402179" cy="914400"/>
          </a:xfrm>
          <a:solidFill>
            <a:srgbClr val="00FF00"/>
          </a:solidFill>
        </p:grpSpPr>
        <p:sp>
          <p:nvSpPr>
            <p:cNvPr id="42" name="Rectangle 41"/>
            <p:cNvSpPr/>
            <p:nvPr/>
          </p:nvSpPr>
          <p:spPr>
            <a:xfrm>
              <a:off x="3886199" y="3200400"/>
              <a:ext cx="1402179" cy="914400"/>
            </a:xfrm>
            <a:prstGeom prst="rect">
              <a:avLst/>
            </a:prstGeom>
            <a:grpFill/>
            <a:ln>
              <a:solidFill>
                <a:srgbClr val="00FF00"/>
              </a:solidFill>
            </a:ln>
            <a:effectLst>
              <a:glow rad="127000">
                <a:srgbClr val="FF00FF"/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125969" y="3436308"/>
              <a:ext cx="813043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timers</a:t>
              </a:r>
            </a:p>
          </p:txBody>
        </p:sp>
      </p:grpSp>
      <p:sp>
        <p:nvSpPr>
          <p:cNvPr id="45" name="Rectangle 44"/>
          <p:cNvSpPr/>
          <p:nvPr/>
        </p:nvSpPr>
        <p:spPr>
          <a:xfrm>
            <a:off x="3063648" y="5230039"/>
            <a:ext cx="2305050" cy="888383"/>
          </a:xfrm>
          <a:prstGeom prst="rect">
            <a:avLst/>
          </a:prstGeom>
          <a:solidFill>
            <a:srgbClr val="00FF00"/>
          </a:solidFill>
          <a:ln w="28575">
            <a:solidFill>
              <a:srgbClr val="00FF00"/>
            </a:solidFill>
          </a:ln>
          <a:effectLst>
            <a:glow rad="127000">
              <a:srgbClr val="FF00FF"/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0973" name="TextBox 45"/>
          <p:cNvSpPr txBox="1">
            <a:spLocks noChangeArrowheads="1"/>
          </p:cNvSpPr>
          <p:nvPr/>
        </p:nvSpPr>
        <p:spPr bwMode="auto">
          <a:xfrm>
            <a:off x="3266782" y="5352155"/>
            <a:ext cx="17875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inter-process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communication</a:t>
            </a:r>
          </a:p>
        </p:txBody>
      </p:sp>
      <p:grpSp>
        <p:nvGrpSpPr>
          <p:cNvPr id="40974" name="Group 46"/>
          <p:cNvGrpSpPr>
            <a:grpSpLocks/>
          </p:cNvGrpSpPr>
          <p:nvPr/>
        </p:nvGrpSpPr>
        <p:grpSpPr bwMode="auto">
          <a:xfrm>
            <a:off x="6492447" y="1682247"/>
            <a:ext cx="1920875" cy="914400"/>
            <a:chOff x="3598054" y="3200400"/>
            <a:chExt cx="1970423" cy="914400"/>
          </a:xfrm>
        </p:grpSpPr>
        <p:sp>
          <p:nvSpPr>
            <p:cNvPr id="48" name="Rectangle 47"/>
            <p:cNvSpPr/>
            <p:nvPr/>
          </p:nvSpPr>
          <p:spPr>
            <a:xfrm>
              <a:off x="3886289" y="3200400"/>
              <a:ext cx="1402095" cy="9144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glow rad="127000">
                <a:srgbClr val="00FF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0991" name="TextBox 48"/>
            <p:cNvSpPr txBox="1">
              <a:spLocks noChangeArrowheads="1"/>
            </p:cNvSpPr>
            <p:nvPr/>
          </p:nvSpPr>
          <p:spPr bwMode="auto">
            <a:xfrm>
              <a:off x="3598054" y="3289812"/>
              <a:ext cx="197042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analog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actuators</a:t>
              </a:r>
            </a:p>
          </p:txBody>
        </p:sp>
      </p:grpSp>
      <p:sp>
        <p:nvSpPr>
          <p:cNvPr id="40975" name="TextBox 2"/>
          <p:cNvSpPr txBox="1">
            <a:spLocks noChangeArrowheads="1"/>
          </p:cNvSpPr>
          <p:nvPr/>
        </p:nvSpPr>
        <p:spPr bwMode="auto">
          <a:xfrm>
            <a:off x="787177" y="846810"/>
            <a:ext cx="825500" cy="369888"/>
          </a:xfrm>
          <a:prstGeom prst="rect">
            <a:avLst/>
          </a:prstGeom>
          <a:solidFill>
            <a:srgbClr val="00FFFF"/>
          </a:solidFill>
          <a:ln w="28575">
            <a:solidFill>
              <a:srgbClr val="00FFFF"/>
            </a:solidFill>
            <a:miter lim="800000"/>
            <a:headEnd/>
            <a:tailEnd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Inputs</a:t>
            </a:r>
          </a:p>
        </p:txBody>
      </p:sp>
      <p:sp>
        <p:nvSpPr>
          <p:cNvPr id="40976" name="TextBox 49"/>
          <p:cNvSpPr txBox="1">
            <a:spLocks noChangeArrowheads="1"/>
          </p:cNvSpPr>
          <p:nvPr/>
        </p:nvSpPr>
        <p:spPr bwMode="auto">
          <a:xfrm>
            <a:off x="3200399" y="847725"/>
            <a:ext cx="2484438" cy="369888"/>
          </a:xfrm>
          <a:prstGeom prst="rect">
            <a:avLst/>
          </a:prstGeom>
          <a:solidFill>
            <a:srgbClr val="00FF00"/>
          </a:solidFill>
          <a:ln w="28575">
            <a:solidFill>
              <a:srgbClr val="00FF00"/>
            </a:solidFill>
            <a:miter lim="800000"/>
            <a:headEnd/>
            <a:tailEnd/>
          </a:ln>
          <a:effectLst>
            <a:glow rad="127000">
              <a:srgbClr val="FF00FF"/>
            </a:glow>
          </a:effec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Processing and Control</a:t>
            </a:r>
          </a:p>
        </p:txBody>
      </p:sp>
      <p:sp>
        <p:nvSpPr>
          <p:cNvPr id="40977" name="TextBox 50"/>
          <p:cNvSpPr txBox="1">
            <a:spLocks noChangeArrowheads="1"/>
          </p:cNvSpPr>
          <p:nvPr/>
        </p:nvSpPr>
        <p:spPr bwMode="auto">
          <a:xfrm>
            <a:off x="6937490" y="922678"/>
            <a:ext cx="993775" cy="369888"/>
          </a:xfrm>
          <a:prstGeom prst="rect">
            <a:avLst/>
          </a:prstGeom>
          <a:solidFill>
            <a:srgbClr val="FFFF00"/>
          </a:solidFill>
          <a:ln w="28575">
            <a:noFill/>
            <a:miter lim="800000"/>
            <a:headEnd/>
            <a:tailEnd/>
          </a:ln>
          <a:effectLst>
            <a:glow rad="127000">
              <a:srgbClr val="00FF00"/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Outputs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1925313" y="4275263"/>
            <a:ext cx="1305538" cy="5037"/>
          </a:xfrm>
          <a:prstGeom prst="straightConnector1">
            <a:avLst/>
          </a:prstGeom>
          <a:ln w="38100">
            <a:solidFill>
              <a:srgbClr val="FF6600"/>
            </a:solidFill>
            <a:headEnd type="none" w="med" len="med"/>
            <a:tailEnd type="triangle" w="med" len="med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42" idx="0"/>
          </p:cNvCxnSpPr>
          <p:nvPr/>
        </p:nvCxnSpPr>
        <p:spPr>
          <a:xfrm>
            <a:off x="5418953" y="4576916"/>
            <a:ext cx="814524" cy="638403"/>
          </a:xfrm>
          <a:prstGeom prst="straightConnector1">
            <a:avLst/>
          </a:prstGeom>
          <a:ln w="38100">
            <a:solidFill>
              <a:srgbClr val="FF66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4305298" y="4572000"/>
            <a:ext cx="0" cy="685800"/>
          </a:xfrm>
          <a:prstGeom prst="straightConnector1">
            <a:avLst/>
          </a:prstGeom>
          <a:ln w="38100">
            <a:solidFill>
              <a:srgbClr val="FF66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689251" y="5227338"/>
            <a:ext cx="1097280" cy="914400"/>
            <a:chOff x="3886199" y="3200400"/>
            <a:chExt cx="1402179" cy="914400"/>
          </a:xfrm>
          <a:solidFill>
            <a:srgbClr val="92D050"/>
          </a:solidFill>
        </p:grpSpPr>
        <p:sp>
          <p:nvSpPr>
            <p:cNvPr id="57" name="Rectangle 56"/>
            <p:cNvSpPr/>
            <p:nvPr/>
          </p:nvSpPr>
          <p:spPr>
            <a:xfrm>
              <a:off x="3886199" y="3200400"/>
              <a:ext cx="1402179" cy="914400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  <a:effectLst>
              <a:glow rad="177800">
                <a:srgbClr val="FF00FF"/>
              </a:glo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084586" y="3470037"/>
              <a:ext cx="1005404" cy="369332"/>
            </a:xfrm>
            <a:prstGeom prst="rect">
              <a:avLst/>
            </a:prstGeom>
            <a:solidFill>
              <a:srgbClr val="00FF00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memory</a:t>
              </a:r>
            </a:p>
          </p:txBody>
        </p:sp>
      </p:grpSp>
      <p:cxnSp>
        <p:nvCxnSpPr>
          <p:cNvPr id="60" name="Straight Arrow Connector 59"/>
          <p:cNvCxnSpPr>
            <a:stCxn id="57" idx="0"/>
          </p:cNvCxnSpPr>
          <p:nvPr/>
        </p:nvCxnSpPr>
        <p:spPr>
          <a:xfrm flipV="1">
            <a:off x="2237891" y="4576277"/>
            <a:ext cx="977546" cy="651061"/>
          </a:xfrm>
          <a:prstGeom prst="straightConnector1">
            <a:avLst/>
          </a:prstGeom>
          <a:ln w="38100">
            <a:solidFill>
              <a:srgbClr val="FF66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1915517" y="3424087"/>
            <a:ext cx="1280160" cy="0"/>
          </a:xfrm>
          <a:prstGeom prst="straightConnector1">
            <a:avLst/>
          </a:prstGeom>
          <a:ln w="38100">
            <a:solidFill>
              <a:srgbClr val="FF6600"/>
            </a:solidFill>
            <a:headEnd type="none" w="med" len="med"/>
            <a:tailEnd type="triangle" w="med" len="med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2438400" y="1562876"/>
            <a:ext cx="1402179" cy="914400"/>
            <a:chOff x="3886199" y="3200400"/>
            <a:chExt cx="1402179" cy="914400"/>
          </a:xfrm>
          <a:solidFill>
            <a:srgbClr val="00FF00"/>
          </a:solidFill>
          <a:effectLst>
            <a:glow rad="241300">
              <a:srgbClr val="FFFF00"/>
            </a:glow>
            <a:reflection blurRad="6350" stA="50000" endA="300" endPos="55500" dist="50800" dir="5400000" sy="-100000" algn="bl" rotWithShape="0"/>
          </a:effectLst>
        </p:grpSpPr>
        <p:sp>
          <p:nvSpPr>
            <p:cNvPr id="65" name="Rectangle 64"/>
            <p:cNvSpPr/>
            <p:nvPr/>
          </p:nvSpPr>
          <p:spPr>
            <a:xfrm>
              <a:off x="3886199" y="3200400"/>
              <a:ext cx="1402179" cy="914400"/>
            </a:xfrm>
            <a:prstGeom prst="rect">
              <a:avLst/>
            </a:prstGeom>
            <a:grpFill/>
            <a:ln>
              <a:solidFill>
                <a:srgbClr val="00FF00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025460" y="3324604"/>
              <a:ext cx="1133645" cy="64633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A/D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converter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465221" y="1562876"/>
            <a:ext cx="1402179" cy="914400"/>
            <a:chOff x="3886199" y="3200400"/>
            <a:chExt cx="1402179" cy="914400"/>
          </a:xfrm>
          <a:solidFill>
            <a:srgbClr val="00FF00"/>
          </a:solidFill>
          <a:effectLst>
            <a:glow rad="241300">
              <a:srgbClr val="FFFF00"/>
            </a:glow>
            <a:reflection blurRad="6350" stA="50000" endA="300" endPos="55500" dist="50800" dir="5400000" sy="-100000" algn="bl" rotWithShape="0"/>
          </a:effectLst>
        </p:grpSpPr>
        <p:sp>
          <p:nvSpPr>
            <p:cNvPr id="69" name="Rectangle 68"/>
            <p:cNvSpPr/>
            <p:nvPr/>
          </p:nvSpPr>
          <p:spPr>
            <a:xfrm>
              <a:off x="3886199" y="3200400"/>
              <a:ext cx="1402179" cy="914400"/>
            </a:xfrm>
            <a:prstGeom prst="rect">
              <a:avLst/>
            </a:prstGeom>
            <a:grpFill/>
            <a:ln>
              <a:solidFill>
                <a:srgbClr val="00FF00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989082" y="3316069"/>
              <a:ext cx="1133645" cy="64633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D/A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converter</a:t>
              </a:r>
            </a:p>
          </p:txBody>
        </p:sp>
      </p:grpSp>
      <p:cxnSp>
        <p:nvCxnSpPr>
          <p:cNvPr id="71" name="Straight Arrow Connector 70"/>
          <p:cNvCxnSpPr>
            <a:stCxn id="15" idx="2"/>
          </p:cNvCxnSpPr>
          <p:nvPr/>
        </p:nvCxnSpPr>
        <p:spPr>
          <a:xfrm flipH="1">
            <a:off x="4442619" y="2514600"/>
            <a:ext cx="751988" cy="459287"/>
          </a:xfrm>
          <a:prstGeom prst="straightConnector1">
            <a:avLst/>
          </a:prstGeom>
          <a:ln w="38100">
            <a:solidFill>
              <a:srgbClr val="FF66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2" idx="1"/>
          </p:cNvCxnSpPr>
          <p:nvPr/>
        </p:nvCxnSpPr>
        <p:spPr>
          <a:xfrm flipV="1">
            <a:off x="1652507" y="2047513"/>
            <a:ext cx="842080" cy="0"/>
          </a:xfrm>
          <a:prstGeom prst="straightConnector1">
            <a:avLst/>
          </a:prstGeom>
          <a:ln w="3810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2" idx="2"/>
          </p:cNvCxnSpPr>
          <p:nvPr/>
        </p:nvCxnSpPr>
        <p:spPr>
          <a:xfrm>
            <a:off x="3195677" y="2504713"/>
            <a:ext cx="751987" cy="483450"/>
          </a:xfrm>
          <a:prstGeom prst="straightConnector1">
            <a:avLst/>
          </a:prstGeom>
          <a:ln w="38100">
            <a:solidFill>
              <a:srgbClr val="FF66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437138" y="1611929"/>
            <a:ext cx="1402179" cy="914400"/>
            <a:chOff x="3886199" y="3200400"/>
            <a:chExt cx="1402179" cy="914400"/>
          </a:xfrm>
          <a:solidFill>
            <a:srgbClr val="00FFFF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9" name="Rectangle 8"/>
            <p:cNvSpPr/>
            <p:nvPr/>
          </p:nvSpPr>
          <p:spPr>
            <a:xfrm>
              <a:off x="3886199" y="3200400"/>
              <a:ext cx="1402179" cy="914400"/>
            </a:xfrm>
            <a:prstGeom prst="rect">
              <a:avLst/>
            </a:prstGeom>
            <a:grpFill/>
            <a:ln>
              <a:solidFill>
                <a:srgbClr val="00FFFF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35416" y="3272909"/>
              <a:ext cx="902812" cy="646331"/>
            </a:xfrm>
            <a:prstGeom prst="rect">
              <a:avLst/>
            </a:prstGeom>
            <a:grpFill/>
            <a:ln>
              <a:solidFill>
                <a:srgbClr val="00FFFF"/>
              </a:solidFill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analog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sensors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622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62B33D-7540-416B-8309-0317B615F9F6}"/>
              </a:ext>
            </a:extLst>
          </p:cNvPr>
          <p:cNvSpPr/>
          <p:nvPr/>
        </p:nvSpPr>
        <p:spPr>
          <a:xfrm>
            <a:off x="0" y="0"/>
            <a:ext cx="9144000" cy="661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C35E97-D209-4C00-B15A-A7B6782B21C6}"/>
              </a:ext>
            </a:extLst>
          </p:cNvPr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5059363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rgbClr val="66FF33"/>
                </a:solidFill>
              </a:rPr>
              <a:t>Don’t realize your using them</a:t>
            </a:r>
          </a:p>
          <a:p>
            <a:r>
              <a:rPr lang="en-US" sz="2200" b="1" dirty="0">
                <a:solidFill>
                  <a:srgbClr val="66FF33"/>
                </a:solidFill>
              </a:rPr>
              <a:t>Cuts product cost- at expenses of complexity</a:t>
            </a:r>
          </a:p>
          <a:p>
            <a:r>
              <a:rPr lang="en-US" sz="2200" b="1" dirty="0">
                <a:solidFill>
                  <a:srgbClr val="66FF33"/>
                </a:solidFill>
              </a:rPr>
              <a:t>Embedded processors existed before the PC</a:t>
            </a:r>
          </a:p>
          <a:p>
            <a:r>
              <a:rPr lang="en-US" sz="2200" b="1" dirty="0">
                <a:solidFill>
                  <a:srgbClr val="66FF33"/>
                </a:solidFill>
              </a:rPr>
              <a:t>Most common electronic circuit</a:t>
            </a:r>
          </a:p>
          <a:p>
            <a:r>
              <a:rPr lang="en-US" sz="2200" b="1" dirty="0">
                <a:solidFill>
                  <a:srgbClr val="66FF33"/>
                </a:solidFill>
              </a:rPr>
              <a:t>Microprocessor or microcontroller?</a:t>
            </a:r>
          </a:p>
          <a:p>
            <a:pPr lvl="1"/>
            <a:r>
              <a:rPr lang="en-US" sz="2200" b="1" dirty="0">
                <a:solidFill>
                  <a:srgbClr val="66FF33"/>
                </a:solidFill>
              </a:rPr>
              <a:t>distinction made by speed, bus bit width, amount of integration</a:t>
            </a:r>
          </a:p>
          <a:p>
            <a:r>
              <a:rPr lang="en-US" sz="2200" b="1" dirty="0">
                <a:solidFill>
                  <a:srgbClr val="66FF33"/>
                </a:solidFill>
              </a:rPr>
              <a:t>Perhaps the term </a:t>
            </a:r>
            <a:r>
              <a:rPr lang="en-US" sz="2200" b="1" dirty="0">
                <a:solidFill>
                  <a:srgbClr val="FF33CC"/>
                </a:solidFill>
              </a:rPr>
              <a:t>“embedded processor” </a:t>
            </a:r>
            <a:r>
              <a:rPr lang="en-US" sz="2200" b="1" dirty="0">
                <a:solidFill>
                  <a:srgbClr val="66FF33"/>
                </a:solidFill>
              </a:rPr>
              <a:t>is better</a:t>
            </a:r>
          </a:p>
        </p:txBody>
      </p:sp>
    </p:spTree>
    <p:extLst>
      <p:ext uri="{BB962C8B-B14F-4D97-AF65-F5344CB8AC3E}">
        <p14:creationId xmlns:p14="http://schemas.microsoft.com/office/powerpoint/2010/main" val="419020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3999" cy="6611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0955" y="0"/>
            <a:ext cx="8229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Example of Microcontroller Usage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866234"/>
            <a:ext cx="92200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Modern automobiles employ over 100 embedded processors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pic>
        <p:nvPicPr>
          <p:cNvPr id="819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157" y="2470960"/>
            <a:ext cx="4588156" cy="202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10400" y="1912601"/>
            <a:ext cx="202799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Suspension control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Remote Keyless entry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Adaptive brake lights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Rear view camera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Battery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Power seats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Parking sensors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Engine control unit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Folding door mirrors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Car radio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Tire pressure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Antilock breaks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Front object laser radar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Nighttime pedestrian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Active steering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0545" y="1912601"/>
            <a:ext cx="2731710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Rear Passenger flat panel display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GPS navigation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DVD player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LED lamp cluster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Head-up display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Dashboard cluster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Climate control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Power roof system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Radar sensor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Transmission control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Collision avoidance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HID headlamp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Memory seat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Airbag sensors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Satellite crash sensor</a:t>
            </a:r>
          </a:p>
        </p:txBody>
      </p:sp>
      <p:pic>
        <p:nvPicPr>
          <p:cNvPr id="7" name="Picture 4" descr="Image result for cars with embedded syste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311" y="54913"/>
            <a:ext cx="1449980" cy="8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speedometer anim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989" y="4277996"/>
            <a:ext cx="2556245" cy="191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3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1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3E13B6-E0C8-4E8C-A755-73311CECBA3A}"/>
              </a:ext>
            </a:extLst>
          </p:cNvPr>
          <p:cNvSpPr/>
          <p:nvPr/>
        </p:nvSpPr>
        <p:spPr>
          <a:xfrm>
            <a:off x="0" y="0"/>
            <a:ext cx="9144000" cy="661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344275-3D60-454D-BC01-B534E17FF2E3}"/>
              </a:ext>
            </a:extLst>
          </p:cNvPr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pPr marL="0" indent="0"/>
            <a:r>
              <a:rPr lang="en-US" sz="3200" b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of embedded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1295400"/>
            <a:ext cx="40386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washing machine may have a microcontroller that:</a:t>
            </a:r>
          </a:p>
          <a:p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contains the different washing programs</a:t>
            </a:r>
          </a:p>
          <a:p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the power control for the various motors and pumps</a:t>
            </a:r>
          </a:p>
          <a:p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 the display</a:t>
            </a:r>
          </a:p>
          <a:p>
            <a:r>
              <a:rPr lang="en-US" sz="2200" b="1" dirty="0">
                <a:solidFill>
                  <a:srgbClr val="66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 notifies the user when the clothes need to go into the dryer</a:t>
            </a:r>
          </a:p>
        </p:txBody>
      </p:sp>
      <p:pic>
        <p:nvPicPr>
          <p:cNvPr id="4" name="Picture 4" descr="miele_laund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28750"/>
            <a:ext cx="48768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2400" y="6182380"/>
            <a:ext cx="883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http://www.businesswire.com/portal/site/google/index.jsp?ndmViewId=news_view&amp;newsId=20060718005193&amp;newsLang=en</a:t>
            </a:r>
          </a:p>
        </p:txBody>
      </p:sp>
    </p:spTree>
    <p:extLst>
      <p:ext uri="{BB962C8B-B14F-4D97-AF65-F5344CB8AC3E}">
        <p14:creationId xmlns:p14="http://schemas.microsoft.com/office/powerpoint/2010/main" val="195920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1212kkkkkkkkk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FF"/>
        </a:solidFill>
        <a:ln>
          <a:noFill/>
        </a:ln>
      </a:spPr>
      <a:bodyPr rtlCol="0" anchor="ctr"/>
      <a:lstStyle>
        <a:defPPr algn="ctr">
          <a:defRPr sz="1200" b="1" dirty="0" smtClean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3_1212kkkkkkkkk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FF"/>
        </a:solidFill>
        <a:ln>
          <a:noFill/>
        </a:ln>
      </a:spPr>
      <a:bodyPr rtlCol="0" anchor="ctr"/>
      <a:lstStyle>
        <a:defPPr algn="ctr">
          <a:defRPr sz="1200" b="1" dirty="0" smtClean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16324</TotalTime>
  <Words>1981</Words>
  <Application>Microsoft Office PowerPoint</Application>
  <PresentationFormat>On-screen Show (4:3)</PresentationFormat>
  <Paragraphs>258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Arial Black</vt:lpstr>
      <vt:lpstr>Calibri</vt:lpstr>
      <vt:lpstr>Calibri Light</vt:lpstr>
      <vt:lpstr>Times New Roman</vt:lpstr>
      <vt:lpstr>Office Theme</vt:lpstr>
      <vt:lpstr>2_1212kkkkkkkkk</vt:lpstr>
      <vt:lpstr>4_Office Theme</vt:lpstr>
      <vt:lpstr>3_1212kkkkkkkkk</vt:lpstr>
      <vt:lpstr>PowerPoint Presentation</vt:lpstr>
      <vt:lpstr>Components in the Lab/Project kit</vt:lpstr>
      <vt:lpstr>Additions to 226 kit:</vt:lpstr>
      <vt:lpstr>Objectives for today’s lecture</vt:lpstr>
      <vt:lpstr>What is an embedded electronic system?</vt:lpstr>
      <vt:lpstr>Embedded system architecture</vt:lpstr>
      <vt:lpstr>Embedded Systems</vt:lpstr>
      <vt:lpstr>PowerPoint Presentation</vt:lpstr>
      <vt:lpstr>Examples of embedded systems</vt:lpstr>
      <vt:lpstr>Examples of embedded systems</vt:lpstr>
      <vt:lpstr>Examples of embedded systems</vt:lpstr>
      <vt:lpstr>Examples of embedded systems</vt:lpstr>
      <vt:lpstr>Examples of embedded systems</vt:lpstr>
      <vt:lpstr>Examples of embedded systems</vt:lpstr>
      <vt:lpstr>Examples of embedded systems</vt:lpstr>
      <vt:lpstr>Examples of embedded systems</vt:lpstr>
      <vt:lpstr>Examples of embedded systems</vt:lpstr>
      <vt:lpstr>Examples of embedded systems</vt:lpstr>
      <vt:lpstr>Digital Echo cancellation</vt:lpstr>
      <vt:lpstr>Press release from GE Aviation Systems (in Grand Rapids)</vt:lpstr>
      <vt:lpstr>Airbus A350 cargo bay</vt:lpstr>
      <vt:lpstr>Senior Project Embedded System IoT Rapid Development</vt:lpstr>
      <vt:lpstr>Senior Project Embedded System</vt:lpstr>
      <vt:lpstr>The Embedded System Design Project</vt:lpstr>
      <vt:lpstr>The Embedded System Design Project</vt:lpstr>
      <vt:lpstr>Summary</vt:lpstr>
      <vt:lpstr>TI MSP432 Launchpad</vt:lpstr>
      <vt:lpstr>Tutorials Using The TI MSP432</vt:lpstr>
      <vt:lpstr>Discussion Forum for MSP Processors and Tools</vt:lpstr>
      <vt:lpstr>Other TI MSP432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EGR 214 Circuit Analysis I</dc:title>
  <dc:creator>bossemeyer</dc:creator>
  <cp:lastModifiedBy>Nabeeh Kandalaft</cp:lastModifiedBy>
  <cp:revision>537</cp:revision>
  <cp:lastPrinted>2018-08-27T15:04:51Z</cp:lastPrinted>
  <dcterms:created xsi:type="dcterms:W3CDTF">2011-01-03T01:51:49Z</dcterms:created>
  <dcterms:modified xsi:type="dcterms:W3CDTF">2022-08-28T17:29:19Z</dcterms:modified>
</cp:coreProperties>
</file>